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8" r:id="rId9"/>
    <p:sldId id="260" r:id="rId10"/>
    <p:sldId id="259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21"/>
    <a:srgbClr val="0C092D"/>
    <a:srgbClr val="222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 snapToGrid="0" snapToObjects="1" showGuide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53DE-1585-2146-94BA-45FD5297C55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84AE-F196-BF45-AC8D-FDF6E859D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53DE-1585-2146-94BA-45FD5297C55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84AE-F196-BF45-AC8D-FDF6E859D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53DE-1585-2146-94BA-45FD5297C55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84AE-F196-BF45-AC8D-FDF6E859D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53DE-1585-2146-94BA-45FD5297C55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84AE-F196-BF45-AC8D-FDF6E859D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53DE-1585-2146-94BA-45FD5297C55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84AE-F196-BF45-AC8D-FDF6E859D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53DE-1585-2146-94BA-45FD5297C55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84AE-F196-BF45-AC8D-FDF6E859D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53DE-1585-2146-94BA-45FD5297C55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84AE-F196-BF45-AC8D-FDF6E859D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53DE-1585-2146-94BA-45FD5297C55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84AE-F196-BF45-AC8D-FDF6E859D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53DE-1585-2146-94BA-45FD5297C55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84AE-F196-BF45-AC8D-FDF6E859D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53DE-1585-2146-94BA-45FD5297C55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84AE-F196-BF45-AC8D-FDF6E859D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53DE-1585-2146-94BA-45FD5297C55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84AE-F196-BF45-AC8D-FDF6E859D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22B63"/>
            </a:gs>
            <a:gs pos="100000">
              <a:srgbClr val="0C092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53DE-1585-2146-94BA-45FD5297C55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E84AE-F196-BF45-AC8D-FDF6E859D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29" y="774953"/>
            <a:ext cx="4697542" cy="5986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539" y="128622"/>
            <a:ext cx="486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DF721"/>
                </a:solidFill>
              </a:rPr>
              <a:t>RNA-Based </a:t>
            </a:r>
            <a:r>
              <a:rPr lang="en-US" sz="3600" b="1" dirty="0">
                <a:solidFill>
                  <a:srgbClr val="FDF721"/>
                </a:solidFill>
              </a:rPr>
              <a:t>I</a:t>
            </a:r>
            <a:r>
              <a:rPr lang="en-US" sz="3600" b="1" dirty="0" smtClean="0">
                <a:solidFill>
                  <a:srgbClr val="FDF721"/>
                </a:solidFill>
              </a:rPr>
              <a:t>mmunity</a:t>
            </a:r>
            <a:endParaRPr lang="en-US" sz="3600" b="1" dirty="0">
              <a:solidFill>
                <a:srgbClr val="FDF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89" y="639694"/>
            <a:ext cx="6645744" cy="6049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931" y="0"/>
            <a:ext cx="762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DF721"/>
                </a:solidFill>
              </a:rPr>
              <a:t>Intrinsic </a:t>
            </a:r>
            <a:r>
              <a:rPr lang="en-US" sz="3600" b="1" dirty="0" smtClean="0">
                <a:solidFill>
                  <a:srgbClr val="FDF721"/>
                </a:solidFill>
              </a:rPr>
              <a:t>Antiviral </a:t>
            </a:r>
            <a:r>
              <a:rPr lang="en-US" sz="3600" b="1" dirty="0">
                <a:solidFill>
                  <a:srgbClr val="FDF721"/>
                </a:solidFill>
              </a:rPr>
              <a:t>F</a:t>
            </a:r>
            <a:r>
              <a:rPr lang="en-US" sz="3600" b="1" dirty="0" smtClean="0">
                <a:solidFill>
                  <a:srgbClr val="FDF721"/>
                </a:solidFill>
              </a:rPr>
              <a:t>actors </a:t>
            </a:r>
            <a:r>
              <a:rPr lang="en-US" sz="3600" b="1" dirty="0">
                <a:solidFill>
                  <a:srgbClr val="FDF721"/>
                </a:solidFill>
              </a:rPr>
              <a:t>A</a:t>
            </a:r>
            <a:r>
              <a:rPr lang="en-US" sz="3600" b="1" dirty="0" smtClean="0">
                <a:solidFill>
                  <a:srgbClr val="FDF721"/>
                </a:solidFill>
              </a:rPr>
              <a:t>gainst </a:t>
            </a:r>
            <a:r>
              <a:rPr lang="en-US" sz="3600" b="1" dirty="0" smtClean="0">
                <a:solidFill>
                  <a:srgbClr val="FDF721"/>
                </a:solidFill>
              </a:rPr>
              <a:t>HIV-1</a:t>
            </a:r>
            <a:endParaRPr lang="en-US" sz="3600" b="1" dirty="0">
              <a:solidFill>
                <a:srgbClr val="FDF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9102" y="209549"/>
            <a:ext cx="627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DF721"/>
                </a:solidFill>
              </a:rPr>
              <a:t>Protein-Based </a:t>
            </a:r>
            <a:r>
              <a:rPr lang="en-US" sz="3200" b="1" dirty="0" smtClean="0">
                <a:solidFill>
                  <a:srgbClr val="FDF721"/>
                </a:solidFill>
              </a:rPr>
              <a:t>I</a:t>
            </a:r>
            <a:r>
              <a:rPr lang="en-US" sz="3200" b="1" dirty="0" smtClean="0">
                <a:solidFill>
                  <a:srgbClr val="FDF721"/>
                </a:solidFill>
              </a:rPr>
              <a:t>mmunity to Viruses</a:t>
            </a:r>
            <a:endParaRPr lang="en-US" sz="3200" b="1" dirty="0">
              <a:solidFill>
                <a:srgbClr val="FDF721"/>
              </a:solidFill>
            </a:endParaRPr>
          </a:p>
        </p:txBody>
      </p:sp>
      <p:pic>
        <p:nvPicPr>
          <p:cNvPr id="3" name="Picture 2" descr="fig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67" y="867181"/>
            <a:ext cx="4169664" cy="585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33f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36035" y="984259"/>
            <a:ext cx="5271929" cy="571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1945" y="228600"/>
            <a:ext cx="808755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DF7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Detection of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DF7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Virus </a:t>
            </a:r>
            <a:r>
              <a:rPr lang="en-US" sz="4000" b="1" kern="0" dirty="0">
                <a:solidFill>
                  <a:srgbClr val="FDF721"/>
                </a:solidFill>
                <a:latin typeface="+mj-lt"/>
                <a:ea typeface="+mj-ea"/>
                <a:cs typeface="+mj-cs"/>
              </a:rPr>
              <a:t>I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DF7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nfection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DF7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by TLRs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DF72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33f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17426" y="842839"/>
            <a:ext cx="5309147" cy="575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209565"/>
            <a:ext cx="887951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DF7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Detection of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DF7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Virus </a:t>
            </a:r>
            <a:r>
              <a:rPr lang="en-US" sz="3200" b="1" kern="0" dirty="0">
                <a:solidFill>
                  <a:srgbClr val="FDF721"/>
                </a:solidFill>
                <a:latin typeface="+mj-lt"/>
                <a:ea typeface="+mj-ea"/>
                <a:cs typeface="+mj-cs"/>
              </a:rPr>
              <a:t>I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DF7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nfection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DF7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by Cytosolic Receptors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DF72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33f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40873" y="1070283"/>
            <a:ext cx="5662253" cy="5435763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430499" y="223641"/>
            <a:ext cx="6283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DF721"/>
                </a:solidFill>
              </a:rPr>
              <a:t>Host </a:t>
            </a:r>
            <a:r>
              <a:rPr lang="en-US" sz="3200" b="1" dirty="0" smtClean="0">
                <a:solidFill>
                  <a:srgbClr val="FDF721"/>
                </a:solidFill>
              </a:rPr>
              <a:t>Cell </a:t>
            </a:r>
            <a:r>
              <a:rPr lang="en-US" sz="3200" b="1" dirty="0">
                <a:solidFill>
                  <a:srgbClr val="FDF721"/>
                </a:solidFill>
              </a:rPr>
              <a:t>R</a:t>
            </a:r>
            <a:r>
              <a:rPr lang="en-US" sz="3200" b="1" dirty="0" smtClean="0">
                <a:solidFill>
                  <a:srgbClr val="FDF721"/>
                </a:solidFill>
              </a:rPr>
              <a:t>esponse </a:t>
            </a:r>
            <a:r>
              <a:rPr lang="en-US" sz="3200" b="1" dirty="0" smtClean="0">
                <a:solidFill>
                  <a:srgbClr val="FDF721"/>
                </a:solidFill>
              </a:rPr>
              <a:t>to </a:t>
            </a:r>
            <a:r>
              <a:rPr lang="en-US" sz="3200" b="1" dirty="0" smtClean="0">
                <a:solidFill>
                  <a:srgbClr val="FDF721"/>
                </a:solidFill>
              </a:rPr>
              <a:t>Viral </a:t>
            </a:r>
            <a:r>
              <a:rPr lang="en-US" sz="3200" b="1" dirty="0">
                <a:solidFill>
                  <a:srgbClr val="FDF721"/>
                </a:solidFill>
              </a:rPr>
              <a:t>I</a:t>
            </a:r>
            <a:r>
              <a:rPr lang="en-US" sz="3200" b="1" dirty="0" smtClean="0">
                <a:solidFill>
                  <a:srgbClr val="FDF721"/>
                </a:solidFill>
              </a:rPr>
              <a:t>nfection</a:t>
            </a:r>
            <a:endParaRPr lang="en-US" sz="3200" b="1" dirty="0">
              <a:solidFill>
                <a:srgbClr val="FDF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33f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98931" y="1226364"/>
            <a:ext cx="5346137" cy="53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2406" y="319488"/>
            <a:ext cx="6639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DF721"/>
                </a:solidFill>
              </a:rPr>
              <a:t>Interferons</a:t>
            </a:r>
            <a:r>
              <a:rPr lang="en-US" sz="3600" b="1" dirty="0" smtClean="0">
                <a:solidFill>
                  <a:srgbClr val="FDF721"/>
                </a:solidFill>
              </a:rPr>
              <a:t> Act on Adjacent Cells</a:t>
            </a:r>
            <a:endParaRPr lang="en-US" sz="3600" b="1" dirty="0">
              <a:solidFill>
                <a:srgbClr val="FDF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33f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98444" y="1392097"/>
            <a:ext cx="5538986" cy="531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21001" y="343449"/>
            <a:ext cx="6711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DF721"/>
                </a:solidFill>
              </a:rPr>
              <a:t>Signal Transduction by </a:t>
            </a:r>
            <a:r>
              <a:rPr lang="en-US" sz="3600" b="1" dirty="0" err="1" smtClean="0">
                <a:solidFill>
                  <a:srgbClr val="FDF721"/>
                </a:solidFill>
              </a:rPr>
              <a:t>Interferons</a:t>
            </a:r>
            <a:endParaRPr lang="en-US" sz="3600" b="1" dirty="0">
              <a:solidFill>
                <a:srgbClr val="FDF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186"/>
            <a:ext cx="9144000" cy="3881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5793" y="383385"/>
            <a:ext cx="5072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DF721"/>
                </a:solidFill>
              </a:rPr>
              <a:t>Intrinsic </a:t>
            </a:r>
            <a:r>
              <a:rPr lang="en-US" sz="3600" b="1" dirty="0" smtClean="0">
                <a:solidFill>
                  <a:srgbClr val="FDF721"/>
                </a:solidFill>
              </a:rPr>
              <a:t>Antiviral </a:t>
            </a:r>
            <a:r>
              <a:rPr lang="en-US" sz="3600" b="1" dirty="0">
                <a:solidFill>
                  <a:srgbClr val="FDF721"/>
                </a:solidFill>
              </a:rPr>
              <a:t>F</a:t>
            </a:r>
            <a:r>
              <a:rPr lang="en-US" sz="3600" b="1" dirty="0" smtClean="0">
                <a:solidFill>
                  <a:srgbClr val="FDF721"/>
                </a:solidFill>
              </a:rPr>
              <a:t>actors</a:t>
            </a:r>
            <a:endParaRPr lang="en-US" sz="3600" b="1" dirty="0">
              <a:solidFill>
                <a:srgbClr val="FDF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74" y="615013"/>
            <a:ext cx="6909652" cy="605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473" y="98912"/>
            <a:ext cx="8373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DF721"/>
                </a:solidFill>
              </a:rPr>
              <a:t>Intrinsic </a:t>
            </a:r>
            <a:r>
              <a:rPr lang="en-US" sz="3200" b="1" dirty="0" smtClean="0">
                <a:solidFill>
                  <a:srgbClr val="FDF721"/>
                </a:solidFill>
              </a:rPr>
              <a:t>Antiviral </a:t>
            </a:r>
            <a:r>
              <a:rPr lang="en-US" sz="3200" b="1" dirty="0">
                <a:solidFill>
                  <a:srgbClr val="FDF721"/>
                </a:solidFill>
              </a:rPr>
              <a:t>F</a:t>
            </a:r>
            <a:r>
              <a:rPr lang="en-US" sz="3200" b="1" dirty="0" smtClean="0">
                <a:solidFill>
                  <a:srgbClr val="FDF721"/>
                </a:solidFill>
              </a:rPr>
              <a:t>actors </a:t>
            </a:r>
            <a:r>
              <a:rPr lang="en-US" sz="3200" b="1" dirty="0">
                <a:solidFill>
                  <a:srgbClr val="FDF721"/>
                </a:solidFill>
              </a:rPr>
              <a:t>A</a:t>
            </a:r>
            <a:r>
              <a:rPr lang="en-US" sz="3200" b="1" dirty="0" smtClean="0">
                <a:solidFill>
                  <a:srgbClr val="FDF721"/>
                </a:solidFill>
              </a:rPr>
              <a:t>gainst </a:t>
            </a:r>
            <a:r>
              <a:rPr lang="en-US" sz="3200" b="1" dirty="0">
                <a:solidFill>
                  <a:srgbClr val="FDF721"/>
                </a:solidFill>
              </a:rPr>
              <a:t>I</a:t>
            </a:r>
            <a:r>
              <a:rPr lang="en-US" sz="3200" b="1" dirty="0" smtClean="0">
                <a:solidFill>
                  <a:srgbClr val="FDF721"/>
                </a:solidFill>
              </a:rPr>
              <a:t>nfluenza </a:t>
            </a:r>
            <a:r>
              <a:rPr lang="en-US" sz="3200" b="1" dirty="0">
                <a:solidFill>
                  <a:srgbClr val="FDF721"/>
                </a:solidFill>
              </a:rPr>
              <a:t>V</a:t>
            </a:r>
            <a:r>
              <a:rPr lang="en-US" sz="3200" b="1" dirty="0" smtClean="0">
                <a:solidFill>
                  <a:srgbClr val="FDF721"/>
                </a:solidFill>
              </a:rPr>
              <a:t>irus</a:t>
            </a:r>
            <a:endParaRPr lang="en-US" sz="3200" b="1" dirty="0">
              <a:solidFill>
                <a:srgbClr val="FDF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48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Texas at Austin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marianna grenadier</dc:creator>
  <cp:lastModifiedBy>dudley, jaquelin</cp:lastModifiedBy>
  <cp:revision>8</cp:revision>
  <cp:lastPrinted>2012-04-12T14:09:54Z</cp:lastPrinted>
  <dcterms:created xsi:type="dcterms:W3CDTF">2012-03-29T19:39:24Z</dcterms:created>
  <dcterms:modified xsi:type="dcterms:W3CDTF">2012-04-17T13:42:29Z</dcterms:modified>
</cp:coreProperties>
</file>