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1" r:id="rId3"/>
    <p:sldMasterId id="2147483733" r:id="rId4"/>
  </p:sldMasterIdLst>
  <p:notesMasterIdLst>
    <p:notesMasterId r:id="rId38"/>
  </p:notesMasterIdLst>
  <p:sldIdLst>
    <p:sldId id="264" r:id="rId5"/>
    <p:sldId id="267" r:id="rId6"/>
    <p:sldId id="262" r:id="rId7"/>
    <p:sldId id="263" r:id="rId8"/>
    <p:sldId id="297" r:id="rId9"/>
    <p:sldId id="277" r:id="rId10"/>
    <p:sldId id="272" r:id="rId11"/>
    <p:sldId id="320" r:id="rId12"/>
    <p:sldId id="283" r:id="rId13"/>
    <p:sldId id="269" r:id="rId14"/>
    <p:sldId id="321" r:id="rId15"/>
    <p:sldId id="318" r:id="rId16"/>
    <p:sldId id="293" r:id="rId17"/>
    <p:sldId id="294" r:id="rId18"/>
    <p:sldId id="295" r:id="rId19"/>
    <p:sldId id="296" r:id="rId20"/>
    <p:sldId id="330" r:id="rId21"/>
    <p:sldId id="322" r:id="rId22"/>
    <p:sldId id="310" r:id="rId23"/>
    <p:sldId id="311" r:id="rId24"/>
    <p:sldId id="329" r:id="rId25"/>
    <p:sldId id="313" r:id="rId26"/>
    <p:sldId id="314" r:id="rId27"/>
    <p:sldId id="326" r:id="rId28"/>
    <p:sldId id="327" r:id="rId29"/>
    <p:sldId id="323" r:id="rId30"/>
    <p:sldId id="324" r:id="rId31"/>
    <p:sldId id="325" r:id="rId32"/>
    <p:sldId id="312" r:id="rId33"/>
    <p:sldId id="328" r:id="rId34"/>
    <p:sldId id="316" r:id="rId35"/>
    <p:sldId id="317" r:id="rId36"/>
    <p:sldId id="31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990000"/>
    <a:srgbClr val="0066FF"/>
    <a:srgbClr val="008000"/>
    <a:srgbClr val="333399"/>
    <a:srgbClr val="FFCC66"/>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60"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DDE0CE-AA75-4ED8-9A91-323EC013B0C6}" type="datetimeFigureOut">
              <a:rPr lang="en-US" smtClean="0"/>
              <a:t>5/2/2016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F8A29A-6EAE-48D0-A2CB-33C18A63596B}" type="slidenum">
              <a:rPr lang="en-US" smtClean="0"/>
              <a:t>‹#›</a:t>
            </a:fld>
            <a:endParaRPr lang="en-US"/>
          </a:p>
        </p:txBody>
      </p:sp>
    </p:spTree>
    <p:extLst>
      <p:ext uri="{BB962C8B-B14F-4D97-AF65-F5344CB8AC3E}">
        <p14:creationId xmlns:p14="http://schemas.microsoft.com/office/powerpoint/2010/main" val="94925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FB484D-9002-44A1-808C-75F4AA90A251}" type="slidenum">
              <a:rPr lang="en-US" smtClean="0"/>
              <a:t>13</a:t>
            </a:fld>
            <a:endParaRPr lang="en-US"/>
          </a:p>
        </p:txBody>
      </p:sp>
    </p:spTree>
    <p:extLst>
      <p:ext uri="{BB962C8B-B14F-4D97-AF65-F5344CB8AC3E}">
        <p14:creationId xmlns:p14="http://schemas.microsoft.com/office/powerpoint/2010/main" val="23751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968AD-F45F-415B-8B6C-E5BC4D67BF1C}" type="slidenum">
              <a:rPr lang="en-US" smtClean="0"/>
              <a:t>21</a:t>
            </a:fld>
            <a:endParaRPr lang="en-US"/>
          </a:p>
        </p:txBody>
      </p:sp>
    </p:spTree>
    <p:extLst>
      <p:ext uri="{BB962C8B-B14F-4D97-AF65-F5344CB8AC3E}">
        <p14:creationId xmlns:p14="http://schemas.microsoft.com/office/powerpoint/2010/main" val="1996431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슬라이드 번호 개체 틀 3"/>
          <p:cNvSpPr>
            <a:spLocks noGrp="1"/>
          </p:cNvSpPr>
          <p:nvPr>
            <p:ph type="sldNum" sz="quarter" idx="10"/>
          </p:nvPr>
        </p:nvSpPr>
        <p:spPr/>
        <p:txBody>
          <a:bodyPr/>
          <a:lstStyle/>
          <a:p>
            <a:fld id="{5144C5C5-9D5C-4007-A539-A3B6898EEDBA}" type="slidenum">
              <a:rPr lang="en-US" smtClean="0"/>
              <a:pPr/>
              <a:t>26</a:t>
            </a:fld>
            <a:endParaRPr lang="en-US"/>
          </a:p>
        </p:txBody>
      </p:sp>
    </p:spTree>
    <p:extLst>
      <p:ext uri="{BB962C8B-B14F-4D97-AF65-F5344CB8AC3E}">
        <p14:creationId xmlns:p14="http://schemas.microsoft.com/office/powerpoint/2010/main" val="902204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en-US" dirty="0"/>
          </a:p>
        </p:txBody>
      </p:sp>
      <p:sp>
        <p:nvSpPr>
          <p:cNvPr id="4" name="슬라이드 번호 개체 틀 3"/>
          <p:cNvSpPr>
            <a:spLocks noGrp="1"/>
          </p:cNvSpPr>
          <p:nvPr>
            <p:ph type="sldNum" sz="quarter" idx="10"/>
          </p:nvPr>
        </p:nvSpPr>
        <p:spPr/>
        <p:txBody>
          <a:bodyPr/>
          <a:lstStyle/>
          <a:p>
            <a:fld id="{5144C5C5-9D5C-4007-A539-A3B6898EEDBA}" type="slidenum">
              <a:rPr lang="en-US" smtClean="0"/>
              <a:pPr/>
              <a:t>27</a:t>
            </a:fld>
            <a:endParaRPr lang="en-US"/>
          </a:p>
        </p:txBody>
      </p:sp>
    </p:spTree>
    <p:extLst>
      <p:ext uri="{BB962C8B-B14F-4D97-AF65-F5344CB8AC3E}">
        <p14:creationId xmlns:p14="http://schemas.microsoft.com/office/powerpoint/2010/main" val="139641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4C5C5-9D5C-4007-A539-A3B6898EEDBA}" type="slidenum">
              <a:rPr lang="en-US" smtClean="0"/>
              <a:pPr/>
              <a:t>28</a:t>
            </a:fld>
            <a:endParaRPr lang="en-US"/>
          </a:p>
        </p:txBody>
      </p:sp>
    </p:spTree>
    <p:extLst>
      <p:ext uri="{BB962C8B-B14F-4D97-AF65-F5344CB8AC3E}">
        <p14:creationId xmlns:p14="http://schemas.microsoft.com/office/powerpoint/2010/main" val="1152092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en-US" dirty="0"/>
          </a:p>
        </p:txBody>
      </p:sp>
      <p:sp>
        <p:nvSpPr>
          <p:cNvPr id="4" name="슬라이드 번호 개체 틀 3"/>
          <p:cNvSpPr>
            <a:spLocks noGrp="1"/>
          </p:cNvSpPr>
          <p:nvPr>
            <p:ph type="sldNum" sz="quarter" idx="10"/>
          </p:nvPr>
        </p:nvSpPr>
        <p:spPr/>
        <p:txBody>
          <a:bodyPr/>
          <a:lstStyle/>
          <a:p>
            <a:fld id="{F726A43A-9489-4D5D-9CF6-028A9EEB3798}" type="slidenum">
              <a:rPr lang="en-US" smtClean="0"/>
              <a:pPr/>
              <a:t>30</a:t>
            </a:fld>
            <a:endParaRPr lang="en-US"/>
          </a:p>
        </p:txBody>
      </p:sp>
    </p:spTree>
    <p:extLst>
      <p:ext uri="{BB962C8B-B14F-4D97-AF65-F5344CB8AC3E}">
        <p14:creationId xmlns:p14="http://schemas.microsoft.com/office/powerpoint/2010/main" val="182486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en-US" dirty="0"/>
          </a:p>
        </p:txBody>
      </p:sp>
      <p:sp>
        <p:nvSpPr>
          <p:cNvPr id="4" name="슬라이드 번호 개체 틀 3"/>
          <p:cNvSpPr>
            <a:spLocks noGrp="1"/>
          </p:cNvSpPr>
          <p:nvPr>
            <p:ph type="sldNum" sz="quarter" idx="10"/>
          </p:nvPr>
        </p:nvSpPr>
        <p:spPr/>
        <p:txBody>
          <a:bodyPr/>
          <a:lstStyle/>
          <a:p>
            <a:fld id="{F726A43A-9489-4D5D-9CF6-028A9EEB3798}"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20608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E52C8D-E926-4E51-A906-C96FC0C7EC2C}" type="datetime1">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CF571-FD63-4ABA-93D6-97815E73ED0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74A32-0CD1-4D58-88C1-8AEF3EB5BAAC}" type="datetime1">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CF571-FD63-4ABA-93D6-97815E73ED0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219134-23A5-45FC-856D-37FD20AD04A8}" type="datetime1">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CF571-FD63-4ABA-93D6-97815E73ED0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en-US"/>
          </a:p>
        </p:txBody>
      </p:sp>
      <p:sp>
        <p:nvSpPr>
          <p:cNvPr id="4" name="날짜 개체 틀 3"/>
          <p:cNvSpPr>
            <a:spLocks noGrp="1"/>
          </p:cNvSpPr>
          <p:nvPr>
            <p:ph type="dt" sz="half" idx="10"/>
          </p:nvPr>
        </p:nvSpPr>
        <p:spPr/>
        <p:txBody>
          <a:bodyPr/>
          <a:lstStyle/>
          <a:p>
            <a:fld id="{53CA4672-D5E2-4C1D-836B-DAB88449BC38}" type="datetime1">
              <a:rPr lang="en-US" smtClean="0">
                <a:solidFill>
                  <a:prstClr val="black">
                    <a:tint val="75000"/>
                  </a:prstClr>
                </a:solidFill>
              </a:rPr>
              <a:t>5/2/2016</a:t>
            </a:fld>
            <a:endParaRPr 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987F85EF-F281-4CA1-8964-A36FF4621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22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1EB547EC-6F9C-4246-9E2C-25C3DF96B9B5}" type="datetime1">
              <a:rPr lang="en-US" smtClean="0">
                <a:solidFill>
                  <a:prstClr val="black">
                    <a:tint val="75000"/>
                  </a:prstClr>
                </a:solidFill>
              </a:rPr>
              <a:t>5/2/2016</a:t>
            </a:fld>
            <a:endParaRPr 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987F85EF-F281-4CA1-8964-A36FF4621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31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AC9BCE6B-8085-404D-BEBC-5F23BAD7433B}" type="datetime1">
              <a:rPr lang="en-US" smtClean="0">
                <a:solidFill>
                  <a:prstClr val="black">
                    <a:tint val="75000"/>
                  </a:prstClr>
                </a:solidFill>
              </a:rPr>
              <a:t>5/2/2016</a:t>
            </a:fld>
            <a:endParaRPr 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987F85EF-F281-4CA1-8964-A36FF4621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76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날짜 개체 틀 4"/>
          <p:cNvSpPr>
            <a:spLocks noGrp="1"/>
          </p:cNvSpPr>
          <p:nvPr>
            <p:ph type="dt" sz="half" idx="10"/>
          </p:nvPr>
        </p:nvSpPr>
        <p:spPr/>
        <p:txBody>
          <a:bodyPr/>
          <a:lstStyle/>
          <a:p>
            <a:fld id="{4F2463F5-3140-49DB-B417-756CABF7DEE9}" type="datetime1">
              <a:rPr lang="en-US" smtClean="0">
                <a:solidFill>
                  <a:prstClr val="black">
                    <a:tint val="75000"/>
                  </a:prstClr>
                </a:solidFill>
              </a:rPr>
              <a:t>5/2/2016</a:t>
            </a:fld>
            <a:endParaRPr 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987F85EF-F281-4CA1-8964-A36FF4621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36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7" name="날짜 개체 틀 6"/>
          <p:cNvSpPr>
            <a:spLocks noGrp="1"/>
          </p:cNvSpPr>
          <p:nvPr>
            <p:ph type="dt" sz="half" idx="10"/>
          </p:nvPr>
        </p:nvSpPr>
        <p:spPr/>
        <p:txBody>
          <a:bodyPr/>
          <a:lstStyle/>
          <a:p>
            <a:fld id="{4B7C378B-2B5E-45EB-9077-B85F7B35AD55}" type="datetime1">
              <a:rPr lang="en-US" smtClean="0">
                <a:solidFill>
                  <a:prstClr val="black">
                    <a:tint val="75000"/>
                  </a:prstClr>
                </a:solidFill>
              </a:rPr>
              <a:t>5/2/2016</a:t>
            </a:fld>
            <a:endParaRPr 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987F85EF-F281-4CA1-8964-A36FF4621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63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날짜 개체 틀 2"/>
          <p:cNvSpPr>
            <a:spLocks noGrp="1"/>
          </p:cNvSpPr>
          <p:nvPr>
            <p:ph type="dt" sz="half" idx="10"/>
          </p:nvPr>
        </p:nvSpPr>
        <p:spPr/>
        <p:txBody>
          <a:bodyPr/>
          <a:lstStyle/>
          <a:p>
            <a:fld id="{DA577C89-5830-4A2E-97F3-634EE6FB7E9F}" type="datetime1">
              <a:rPr lang="en-US" smtClean="0">
                <a:solidFill>
                  <a:prstClr val="black">
                    <a:tint val="75000"/>
                  </a:prstClr>
                </a:solidFill>
              </a:rPr>
              <a:t>5/2/2016</a:t>
            </a:fld>
            <a:endParaRPr 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987F85EF-F281-4CA1-8964-A36FF4621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87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274F34AC-A885-4587-A46C-505C6F09E85A}" type="datetime1">
              <a:rPr lang="en-US" smtClean="0">
                <a:solidFill>
                  <a:prstClr val="black">
                    <a:tint val="75000"/>
                  </a:prstClr>
                </a:solidFill>
              </a:rPr>
              <a:t>5/2/2016</a:t>
            </a:fld>
            <a:endParaRPr 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987F85EF-F281-4CA1-8964-A36FF4621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36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B217048-9BAE-448B-BBC5-632C8E9C61F3}" type="datetime1">
              <a:rPr lang="en-US" smtClean="0">
                <a:solidFill>
                  <a:prstClr val="black">
                    <a:tint val="75000"/>
                  </a:prstClr>
                </a:solidFill>
              </a:rPr>
              <a:t>5/2/2016</a:t>
            </a:fld>
            <a:endParaRPr 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987F85EF-F281-4CA1-8964-A36FF4621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44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A3BDFB-7119-4CB0-ABA4-66DE231CFD84}" type="datetime1">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CF571-FD63-4ABA-93D6-97815E73ED0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BE3C6EB2-7D2E-4C52-AB14-5643564CCD60}" type="datetime1">
              <a:rPr lang="en-US" smtClean="0">
                <a:solidFill>
                  <a:prstClr val="black">
                    <a:tint val="75000"/>
                  </a:prstClr>
                </a:solidFill>
              </a:rPr>
              <a:t>5/2/2016</a:t>
            </a:fld>
            <a:endParaRPr 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987F85EF-F281-4CA1-8964-A36FF4621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21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120ECDB1-72FC-4FC5-BA05-FBB256ED6277}" type="datetime1">
              <a:rPr lang="en-US" smtClean="0">
                <a:solidFill>
                  <a:prstClr val="black">
                    <a:tint val="75000"/>
                  </a:prstClr>
                </a:solidFill>
              </a:rPr>
              <a:t>5/2/2016</a:t>
            </a:fld>
            <a:endParaRPr 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987F85EF-F281-4CA1-8964-A36FF4621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86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C38A1194-B9DE-4995-8752-FE023747CC5E}" type="datetime1">
              <a:rPr lang="en-US" smtClean="0">
                <a:solidFill>
                  <a:prstClr val="black">
                    <a:tint val="75000"/>
                  </a:prstClr>
                </a:solidFill>
              </a:rPr>
              <a:t>5/2/2016</a:t>
            </a:fld>
            <a:endParaRPr 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987F85EF-F281-4CA1-8964-A36FF4621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0BD18D-88C6-413C-91AE-97736F70DC48}" type="datetime1">
              <a:rPr lang="en-US" smtClean="0">
                <a:solidFill>
                  <a:prstClr val="black">
                    <a:tint val="75000"/>
                  </a:prstClr>
                </a:solidFill>
              </a:rPr>
              <a:t>5/2/2016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358773-50B7-411B-800A-5F20C807A2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147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BF02A2-86C7-4D76-95B9-C02C43A81558}" type="datetime1">
              <a:rPr lang="en-US" smtClean="0">
                <a:solidFill>
                  <a:prstClr val="black">
                    <a:tint val="75000"/>
                  </a:prstClr>
                </a:solidFill>
              </a:rPr>
              <a:t>5/2/2016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358773-50B7-411B-800A-5F20C807A2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646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C2CA01-2E5B-4AD1-8EB4-9A4B078A461D}" type="datetime1">
              <a:rPr lang="en-US" smtClean="0">
                <a:solidFill>
                  <a:prstClr val="black">
                    <a:tint val="75000"/>
                  </a:prstClr>
                </a:solidFill>
              </a:rPr>
              <a:t>5/2/2016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358773-50B7-411B-800A-5F20C807A2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698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FC6D51-C2A4-4BDA-99D0-5F514A2A7540}" type="datetime1">
              <a:rPr lang="en-US" smtClean="0">
                <a:solidFill>
                  <a:prstClr val="black">
                    <a:tint val="75000"/>
                  </a:prstClr>
                </a:solidFill>
              </a:rPr>
              <a:t>5/2/2016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358773-50B7-411B-800A-5F20C807A2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529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03F827-9165-438F-9017-1DF44C99FC1B}" type="datetime1">
              <a:rPr lang="en-US" smtClean="0">
                <a:solidFill>
                  <a:prstClr val="black">
                    <a:tint val="75000"/>
                  </a:prstClr>
                </a:solidFill>
              </a:rPr>
              <a:t>5/2/2016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358773-50B7-411B-800A-5F20C807A2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421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B16602-91C5-4625-BFD4-77ECF4481964}" type="datetime1">
              <a:rPr lang="en-US" smtClean="0">
                <a:solidFill>
                  <a:prstClr val="black">
                    <a:tint val="75000"/>
                  </a:prstClr>
                </a:solidFill>
              </a:rPr>
              <a:t>5/2/2016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358773-50B7-411B-800A-5F20C807A2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35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DE687E-BD81-4AF1-AD76-CC433B7ED828}" type="datetime1">
              <a:rPr lang="en-US" smtClean="0">
                <a:solidFill>
                  <a:prstClr val="black">
                    <a:tint val="75000"/>
                  </a:prstClr>
                </a:solidFill>
              </a:rPr>
              <a:t>5/2/2016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358773-50B7-411B-800A-5F20C807A2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10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A838CC-D301-414C-A185-52E12A7DA5F1}" type="datetime1">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CF571-FD63-4ABA-93D6-97815E73ED0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A9484-9AB5-4D29-9E0E-4553516DA508}" type="datetime1">
              <a:rPr lang="en-US" smtClean="0">
                <a:solidFill>
                  <a:prstClr val="black">
                    <a:tint val="75000"/>
                  </a:prstClr>
                </a:solidFill>
              </a:rPr>
              <a:t>5/2/2016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358773-50B7-411B-800A-5F20C807A2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685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2E24B6-4AEE-4A3D-92CB-743C52106D31}" type="datetime1">
              <a:rPr lang="en-US" smtClean="0">
                <a:solidFill>
                  <a:prstClr val="black">
                    <a:tint val="75000"/>
                  </a:prstClr>
                </a:solidFill>
              </a:rPr>
              <a:t>5/2/2016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358773-50B7-411B-800A-5F20C807A2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77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0BB6E3-E3E0-482D-9204-3A11832B99AF}" type="datetime1">
              <a:rPr lang="en-US" smtClean="0">
                <a:solidFill>
                  <a:prstClr val="black">
                    <a:tint val="75000"/>
                  </a:prstClr>
                </a:solidFill>
              </a:rPr>
              <a:t>5/2/2016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358773-50B7-411B-800A-5F20C807A2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05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AA1003-6F64-4670-8E46-199D92D6E4FB}" type="datetime1">
              <a:rPr lang="en-US" smtClean="0">
                <a:solidFill>
                  <a:prstClr val="black">
                    <a:tint val="75000"/>
                  </a:prstClr>
                </a:solidFill>
              </a:rPr>
              <a:t>5/2/2016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358773-50B7-411B-800A-5F20C807A2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827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en-US"/>
          </a:p>
        </p:txBody>
      </p:sp>
      <p:sp>
        <p:nvSpPr>
          <p:cNvPr id="4" name="날짜 개체 틀 3"/>
          <p:cNvSpPr>
            <a:spLocks noGrp="1"/>
          </p:cNvSpPr>
          <p:nvPr>
            <p:ph type="dt" sz="half" idx="10"/>
          </p:nvPr>
        </p:nvSpPr>
        <p:spPr/>
        <p:txBody>
          <a:bodyPr/>
          <a:lstStyle/>
          <a:p>
            <a:fld id="{9DD03812-E9D1-4B8F-914E-B51EBCFB2DC5}" type="datetime1">
              <a:rPr lang="en-US" smtClean="0">
                <a:solidFill>
                  <a:prstClr val="black">
                    <a:tint val="75000"/>
                  </a:prstClr>
                </a:solidFill>
              </a:rPr>
              <a:t>5/2/2016</a:t>
            </a:fld>
            <a:endParaRPr 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1F27B3B7-A824-4A27-B6A4-B566CD761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237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30A9A95F-57DF-41C8-BC31-8DBB219B3757}" type="datetime1">
              <a:rPr lang="en-US" smtClean="0">
                <a:solidFill>
                  <a:prstClr val="black">
                    <a:tint val="75000"/>
                  </a:prstClr>
                </a:solidFill>
              </a:rPr>
              <a:t>5/2/2016</a:t>
            </a:fld>
            <a:endParaRPr 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1F27B3B7-A824-4A27-B6A4-B566CD761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683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6EC1FEE1-2413-49EB-8B5F-F21EB9DD45D7}" type="datetime1">
              <a:rPr lang="en-US" smtClean="0">
                <a:solidFill>
                  <a:prstClr val="black">
                    <a:tint val="75000"/>
                  </a:prstClr>
                </a:solidFill>
              </a:rPr>
              <a:t>5/2/2016</a:t>
            </a:fld>
            <a:endParaRPr 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1F27B3B7-A824-4A27-B6A4-B566CD761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61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날짜 개체 틀 4"/>
          <p:cNvSpPr>
            <a:spLocks noGrp="1"/>
          </p:cNvSpPr>
          <p:nvPr>
            <p:ph type="dt" sz="half" idx="10"/>
          </p:nvPr>
        </p:nvSpPr>
        <p:spPr/>
        <p:txBody>
          <a:bodyPr/>
          <a:lstStyle/>
          <a:p>
            <a:fld id="{B2BDEAFF-5907-46D6-B8C2-E44730725EE2}" type="datetime1">
              <a:rPr lang="en-US" smtClean="0">
                <a:solidFill>
                  <a:prstClr val="black">
                    <a:tint val="75000"/>
                  </a:prstClr>
                </a:solidFill>
              </a:rPr>
              <a:t>5/2/2016</a:t>
            </a:fld>
            <a:endParaRPr 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1F27B3B7-A824-4A27-B6A4-B566CD761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758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7" name="날짜 개체 틀 6"/>
          <p:cNvSpPr>
            <a:spLocks noGrp="1"/>
          </p:cNvSpPr>
          <p:nvPr>
            <p:ph type="dt" sz="half" idx="10"/>
          </p:nvPr>
        </p:nvSpPr>
        <p:spPr/>
        <p:txBody>
          <a:bodyPr/>
          <a:lstStyle/>
          <a:p>
            <a:fld id="{8C3D8CAA-20AB-49D6-BE15-ED54F36854B6}" type="datetime1">
              <a:rPr lang="en-US" smtClean="0">
                <a:solidFill>
                  <a:prstClr val="black">
                    <a:tint val="75000"/>
                  </a:prstClr>
                </a:solidFill>
              </a:rPr>
              <a:t>5/2/2016</a:t>
            </a:fld>
            <a:endParaRPr 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1F27B3B7-A824-4A27-B6A4-B566CD761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791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날짜 개체 틀 2"/>
          <p:cNvSpPr>
            <a:spLocks noGrp="1"/>
          </p:cNvSpPr>
          <p:nvPr>
            <p:ph type="dt" sz="half" idx="10"/>
          </p:nvPr>
        </p:nvSpPr>
        <p:spPr/>
        <p:txBody>
          <a:bodyPr/>
          <a:lstStyle/>
          <a:p>
            <a:fld id="{1D204A75-4A54-48C3-85CD-3681763DF7B7}" type="datetime1">
              <a:rPr lang="en-US" smtClean="0">
                <a:solidFill>
                  <a:prstClr val="black">
                    <a:tint val="75000"/>
                  </a:prstClr>
                </a:solidFill>
              </a:rPr>
              <a:t>5/2/2016</a:t>
            </a:fld>
            <a:endParaRPr 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1F27B3B7-A824-4A27-B6A4-B566CD761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8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B16449-A132-41FB-B993-1D4E2F538632}" type="datetime1">
              <a:rPr lang="en-US" smtClean="0"/>
              <a:t>5/2/2016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CF571-FD63-4ABA-93D6-97815E73ED0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04EE756C-4296-420A-850F-5467942AB9FE}" type="datetime1">
              <a:rPr lang="en-US" smtClean="0">
                <a:solidFill>
                  <a:prstClr val="black">
                    <a:tint val="75000"/>
                  </a:prstClr>
                </a:solidFill>
              </a:rPr>
              <a:t>5/2/2016</a:t>
            </a:fld>
            <a:endParaRPr 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1F27B3B7-A824-4A27-B6A4-B566CD761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695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67C98F46-2630-47F3-9C9A-20BDCF3FA9FC}" type="datetime1">
              <a:rPr lang="en-US" smtClean="0">
                <a:solidFill>
                  <a:prstClr val="black">
                    <a:tint val="75000"/>
                  </a:prstClr>
                </a:solidFill>
              </a:rPr>
              <a:t>5/2/2016</a:t>
            </a:fld>
            <a:endParaRPr 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1F27B3B7-A824-4A27-B6A4-B566CD761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324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0F93179B-55E0-400E-A561-2D8413E29259}" type="datetime1">
              <a:rPr lang="en-US" smtClean="0">
                <a:solidFill>
                  <a:prstClr val="black">
                    <a:tint val="75000"/>
                  </a:prstClr>
                </a:solidFill>
              </a:rPr>
              <a:t>5/2/2016</a:t>
            </a:fld>
            <a:endParaRPr 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1F27B3B7-A824-4A27-B6A4-B566CD761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84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C2B6DE22-CB29-4DFA-A9CD-8FA04ACEE36A}" type="datetime1">
              <a:rPr lang="en-US" smtClean="0">
                <a:solidFill>
                  <a:prstClr val="black">
                    <a:tint val="75000"/>
                  </a:prstClr>
                </a:solidFill>
              </a:rPr>
              <a:t>5/2/2016</a:t>
            </a:fld>
            <a:endParaRPr 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1F27B3B7-A824-4A27-B6A4-B566CD761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9845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069C10F6-6CA0-4676-B30F-4D37F49361A7}" type="datetime1">
              <a:rPr lang="en-US" smtClean="0">
                <a:solidFill>
                  <a:prstClr val="black">
                    <a:tint val="75000"/>
                  </a:prstClr>
                </a:solidFill>
              </a:rPr>
              <a:t>5/2/2016</a:t>
            </a:fld>
            <a:endParaRPr 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1F27B3B7-A824-4A27-B6A4-B566CD761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8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8FF3AD-0A04-4836-A235-F2FD53E406DF}" type="datetime1">
              <a:rPr lang="en-US" smtClean="0"/>
              <a:t>5/2/2016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CF571-FD63-4ABA-93D6-97815E73ED0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D14076-0CA8-4CCA-8FDE-A89CF4C7E9AD}" type="datetime1">
              <a:rPr lang="en-US" smtClean="0"/>
              <a:t>5/2/2016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ECF571-FD63-4ABA-93D6-97815E73ED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B3D913-E070-4FB9-90CA-6504072374A2}" type="datetime1">
              <a:rPr lang="en-US" smtClean="0"/>
              <a:t>5/2/2016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ECF571-FD63-4ABA-93D6-97815E73ED0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B2A745-D8E4-4E32-9507-42A798338E27}" type="datetime1">
              <a:rPr lang="en-US" smtClean="0"/>
              <a:t>5/2/2016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CF571-FD63-4ABA-93D6-97815E73ED0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B5CD76-4E8C-473A-BC45-B760855D2C33}" type="datetime1">
              <a:rPr lang="en-US" smtClean="0"/>
              <a:t>5/2/2016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CF571-FD63-4ABA-93D6-97815E73ED0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63843E-A63B-4BDD-B0AD-46CE44103862}" type="datetime1">
              <a:rPr lang="en-US" smtClean="0"/>
              <a:t>5/2/2016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CF571-FD63-4ABA-93D6-97815E73ED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lum/>
          </a:blip>
          <a:srcRect/>
          <a:tile tx="0" ty="0" sx="100000" sy="100000" flip="none" algn="tl"/>
        </a:blip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B4234-D3A3-4B8D-B120-10D684098414}" type="datetime1">
              <a:rPr lang="en-US" smtClean="0">
                <a:solidFill>
                  <a:prstClr val="black">
                    <a:tint val="75000"/>
                  </a:prstClr>
                </a:solidFill>
              </a:rPr>
              <a:t>5/2/2016</a:t>
            </a:fld>
            <a:endParaRPr lang="en-US">
              <a:solidFill>
                <a:prstClr val="black">
                  <a:tint val="75000"/>
                </a:prstClr>
              </a:solidFill>
            </a:endParaRPr>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F85EF-F281-4CA1-8964-A36FF4621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62750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62FF6-87A6-454D-92B5-81F765C0319C}" type="datetime1">
              <a:rPr lang="en-US" smtClean="0">
                <a:solidFill>
                  <a:prstClr val="black">
                    <a:tint val="75000"/>
                  </a:prstClr>
                </a:solidFill>
              </a:rPr>
              <a:t>5/2/2016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358773-50B7-411B-800A-5F20C807A2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084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61FB5-0424-412A-ACC6-FB588564625C}" type="datetime1">
              <a:rPr lang="en-US" smtClean="0">
                <a:solidFill>
                  <a:prstClr val="black">
                    <a:tint val="75000"/>
                  </a:prstClr>
                </a:solidFill>
              </a:rPr>
              <a:t>5/2/2016</a:t>
            </a:fld>
            <a:endParaRPr lang="en-US">
              <a:solidFill>
                <a:prstClr val="black">
                  <a:tint val="75000"/>
                </a:prstClr>
              </a:solidFill>
            </a:endParaRPr>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7B3B7-A824-4A27-B6A4-B566CD761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46155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T6SS.mov" TargetMode="External"/><Relationship Id="rId2" Type="http://schemas.openxmlformats.org/officeDocument/2006/relationships/hyperlink" Target="http://www.nature.com/nature/journal/v483/n7388/full/nature10846.html#supplementary-information" TargetMode="Externa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hyperlink" Target="http://www.nature.com/nature/journal/v483/n7388/full/nature10846.html#supplementary-information" TargetMode="External"/><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hyperlink" Target="NIHMS445331-supplement-02.mp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mag.org/content/suppl/2014/01/09/science.1246794.DC1"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sciencemag.org/content/suppl/2014/01/09/science.1246794.DC1"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arjournals.annualreviews.org/na101/home/literatum/publisher/ar/journals/production/genet/2006/40/1/annurev.genet.40.110405.090423/images/large/ge400385.f6.jpeg" TargetMode="Externa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3.tiff"/><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ukUdSZhA8m4" TargetMode="External"/><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nature.com/nature/journal/v531/n7592/fig_tab/nature17199_SV2.html" TargetMode="External"/><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FlagellarAssembly-L.AVI" TargetMode="External"/><Relationship Id="rId7" Type="http://schemas.openxmlformats.org/officeDocument/2006/relationships/hyperlink" Target="http://jb.asm.org/cgi/content/full/188/20/7039/F9"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hyperlink" Target="http://www.youtube.com/watch?v=j5GvvQJVD_Y"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http://www.sciencemag.org/content/vol306/issue5698/images/large/306_1040_F2.jpe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ECF571-FD63-4ABA-93D6-97815E73ED07}" type="slidenum">
              <a:rPr lang="en-US" smtClean="0"/>
              <a:pPr/>
              <a:t>1</a:t>
            </a:fld>
            <a:endParaRPr lang="en-US"/>
          </a:p>
        </p:txBody>
      </p:sp>
      <p:sp>
        <p:nvSpPr>
          <p:cNvPr id="3" name="TextBox 2"/>
          <p:cNvSpPr txBox="1"/>
          <p:nvPr/>
        </p:nvSpPr>
        <p:spPr>
          <a:xfrm>
            <a:off x="1371600" y="2209800"/>
            <a:ext cx="6606296" cy="646331"/>
          </a:xfrm>
          <a:prstGeom prst="rect">
            <a:avLst/>
          </a:prstGeom>
          <a:noFill/>
        </p:spPr>
        <p:txBody>
          <a:bodyPr wrap="none" rtlCol="0">
            <a:spAutoFit/>
          </a:bodyPr>
          <a:lstStyle/>
          <a:p>
            <a:r>
              <a:rPr lang="en-US" sz="3600" b="1" dirty="0" smtClean="0">
                <a:solidFill>
                  <a:srgbClr val="333399"/>
                </a:solidFill>
                <a:latin typeface="Gabriola" pitchFamily="82" charset="0"/>
              </a:rPr>
              <a:t>Bacterial Warfare: Secretion / </a:t>
            </a:r>
            <a:r>
              <a:rPr lang="en-US" sz="3600" b="1" dirty="0">
                <a:solidFill>
                  <a:srgbClr val="333399"/>
                </a:solidFill>
                <a:latin typeface="Gabriola" pitchFamily="82" charset="0"/>
              </a:rPr>
              <a:t>Sensing Danger </a:t>
            </a:r>
          </a:p>
        </p:txBody>
      </p:sp>
    </p:spTree>
    <p:extLst>
      <p:ext uri="{BB962C8B-B14F-4D97-AF65-F5344CB8AC3E}">
        <p14:creationId xmlns:p14="http://schemas.microsoft.com/office/powerpoint/2010/main" val="1001918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ECF571-FD63-4ABA-93D6-97815E73ED07}" type="slidenum">
              <a:rPr lang="en-US" smtClean="0"/>
              <a:pPr/>
              <a:t>10</a:t>
            </a:fld>
            <a:endParaRPr lang="en-US"/>
          </a:p>
        </p:txBody>
      </p:sp>
      <p:sp>
        <p:nvSpPr>
          <p:cNvPr id="4" name="TextBox 3">
            <a:hlinkClick r:id="rId2"/>
          </p:cNvPr>
          <p:cNvSpPr txBox="1"/>
          <p:nvPr/>
        </p:nvSpPr>
        <p:spPr>
          <a:xfrm>
            <a:off x="5741694" y="6169580"/>
            <a:ext cx="3174780" cy="369332"/>
          </a:xfrm>
          <a:prstGeom prst="rect">
            <a:avLst/>
          </a:prstGeom>
          <a:noFill/>
        </p:spPr>
        <p:txBody>
          <a:bodyPr wrap="none" rtlCol="0">
            <a:spAutoFit/>
          </a:bodyPr>
          <a:lstStyle/>
          <a:p>
            <a:r>
              <a:rPr lang="en-US" i="1" dirty="0" err="1" smtClean="0"/>
              <a:t>Basler_Mekalanos</a:t>
            </a:r>
            <a:r>
              <a:rPr lang="en-US" i="1" dirty="0" smtClean="0"/>
              <a:t>, Nature 2012</a:t>
            </a:r>
            <a:endParaRPr lang="en-US" i="1" dirty="0"/>
          </a:p>
        </p:txBody>
      </p:sp>
      <p:pic>
        <p:nvPicPr>
          <p:cNvPr id="5122" name="Picture 2" descr="Fluorescence light microscopy of VipA-sfGFP.">
            <a:hlinkClick r:id="rId3" action="ppaction://hlinkfile"/>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55" b="37190"/>
          <a:stretch/>
        </p:blipFill>
        <p:spPr bwMode="auto">
          <a:xfrm>
            <a:off x="3876541" y="1881545"/>
            <a:ext cx="5237408" cy="2819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Rasika\Desktop\Rasika\Adv Micro - Core Course\Lectures 13-\Lecture 21 - Helicobacter and Secretion systems\mjl11cv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877232"/>
            <a:ext cx="3434246" cy="2823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97590" y="4881264"/>
            <a:ext cx="1595309" cy="369332"/>
          </a:xfrm>
          <a:prstGeom prst="rect">
            <a:avLst/>
          </a:prstGeom>
          <a:noFill/>
        </p:spPr>
        <p:txBody>
          <a:bodyPr wrap="none" rtlCol="0">
            <a:spAutoFit/>
          </a:bodyPr>
          <a:lstStyle/>
          <a:p>
            <a:r>
              <a:rPr lang="en-US" i="1" dirty="0" smtClean="0">
                <a:latin typeface="Andalus" pitchFamily="18" charset="-78"/>
                <a:cs typeface="Andalus" pitchFamily="18" charset="-78"/>
              </a:rPr>
              <a:t>Vibrio </a:t>
            </a:r>
            <a:r>
              <a:rPr lang="en-US" i="1" dirty="0" smtClean="0">
                <a:latin typeface="Andalus" pitchFamily="18" charset="-78"/>
                <a:cs typeface="Andalus" pitchFamily="18" charset="-78"/>
              </a:rPr>
              <a:t>cholera </a:t>
            </a:r>
            <a:endParaRPr lang="en-US" dirty="0">
              <a:latin typeface="Andalus" pitchFamily="18" charset="-78"/>
              <a:cs typeface="Andalus" pitchFamily="18" charset="-78"/>
            </a:endParaRPr>
          </a:p>
        </p:txBody>
      </p:sp>
      <p:sp>
        <p:nvSpPr>
          <p:cNvPr id="9" name="5-Point Star 8"/>
          <p:cNvSpPr/>
          <p:nvPr/>
        </p:nvSpPr>
        <p:spPr>
          <a:xfrm>
            <a:off x="8325045" y="1600200"/>
            <a:ext cx="240689" cy="2062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0" name="Rectangle 9"/>
          <p:cNvSpPr/>
          <p:nvPr/>
        </p:nvSpPr>
        <p:spPr>
          <a:xfrm>
            <a:off x="990600" y="609600"/>
            <a:ext cx="6969677" cy="584775"/>
          </a:xfrm>
          <a:prstGeom prst="rect">
            <a:avLst/>
          </a:prstGeom>
        </p:spPr>
        <p:txBody>
          <a:bodyPr wrap="square">
            <a:spAutoFit/>
          </a:bodyPr>
          <a:lstStyle/>
          <a:p>
            <a:r>
              <a:rPr lang="en-US" sz="3200" dirty="0">
                <a:solidFill>
                  <a:srgbClr val="333399"/>
                </a:solidFill>
                <a:latin typeface="Gabriola" pitchFamily="82" charset="0"/>
              </a:rPr>
              <a:t>Type </a:t>
            </a:r>
            <a:r>
              <a:rPr lang="en-US" sz="3200" dirty="0" smtClean="0">
                <a:solidFill>
                  <a:srgbClr val="333399"/>
                </a:solidFill>
                <a:latin typeface="Gabriola" pitchFamily="82" charset="0"/>
              </a:rPr>
              <a:t>VI </a:t>
            </a:r>
            <a:r>
              <a:rPr lang="en-US" sz="3200" dirty="0" err="1" smtClean="0">
                <a:solidFill>
                  <a:srgbClr val="333399"/>
                </a:solidFill>
                <a:latin typeface="Gabriola" pitchFamily="82" charset="0"/>
              </a:rPr>
              <a:t>nano</a:t>
            </a:r>
            <a:r>
              <a:rPr lang="en-US" sz="3200" dirty="0" smtClean="0">
                <a:solidFill>
                  <a:srgbClr val="333399"/>
                </a:solidFill>
                <a:latin typeface="Gabriola" pitchFamily="82" charset="0"/>
              </a:rPr>
              <a:t>-weapon  visualized by </a:t>
            </a:r>
            <a:r>
              <a:rPr lang="en-US" sz="3200" dirty="0" err="1" smtClean="0">
                <a:solidFill>
                  <a:srgbClr val="333399"/>
                </a:solidFill>
                <a:latin typeface="Gabriola" pitchFamily="82" charset="0"/>
              </a:rPr>
              <a:t>VipA</a:t>
            </a:r>
            <a:r>
              <a:rPr lang="en-US" sz="3200" dirty="0" smtClean="0">
                <a:solidFill>
                  <a:srgbClr val="333399"/>
                </a:solidFill>
                <a:latin typeface="Gabriola" pitchFamily="82" charset="0"/>
              </a:rPr>
              <a:t>-GFP fusion </a:t>
            </a:r>
            <a:endParaRPr lang="en-US" sz="3200" dirty="0">
              <a:solidFill>
                <a:srgbClr val="333399"/>
              </a:solidFill>
              <a:latin typeface="Gabriola" pitchFamily="82" charset="0"/>
            </a:endParaRPr>
          </a:p>
        </p:txBody>
      </p:sp>
    </p:spTree>
    <p:extLst>
      <p:ext uri="{BB962C8B-B14F-4D97-AF65-F5344CB8AC3E}">
        <p14:creationId xmlns:p14="http://schemas.microsoft.com/office/powerpoint/2010/main" val="785759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ECF571-FD63-4ABA-93D6-97815E73ED07}" type="slidenum">
              <a:rPr lang="en-US" smtClean="0"/>
              <a:pPr/>
              <a:t>11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230" y="1240104"/>
            <a:ext cx="4531540" cy="4377791"/>
          </a:xfrm>
          <a:prstGeom prst="rect">
            <a:avLst/>
          </a:prstGeom>
        </p:spPr>
      </p:pic>
      <p:sp>
        <p:nvSpPr>
          <p:cNvPr id="4" name="TextBox 3">
            <a:hlinkClick r:id="rId3"/>
          </p:cNvPr>
          <p:cNvSpPr txBox="1"/>
          <p:nvPr/>
        </p:nvSpPr>
        <p:spPr>
          <a:xfrm>
            <a:off x="6068564" y="6431518"/>
            <a:ext cx="2689326" cy="369332"/>
          </a:xfrm>
          <a:prstGeom prst="rect">
            <a:avLst/>
          </a:prstGeom>
          <a:noFill/>
        </p:spPr>
        <p:txBody>
          <a:bodyPr wrap="none" rtlCol="0">
            <a:spAutoFit/>
          </a:bodyPr>
          <a:lstStyle/>
          <a:p>
            <a:r>
              <a:rPr lang="en-US" i="1" dirty="0" err="1" smtClean="0"/>
              <a:t>Cianfanelli</a:t>
            </a:r>
            <a:r>
              <a:rPr lang="en-US" i="1" dirty="0" smtClean="0"/>
              <a:t> et al., TIM 2016</a:t>
            </a:r>
            <a:endParaRPr lang="en-US" i="1" dirty="0"/>
          </a:p>
        </p:txBody>
      </p:sp>
      <p:sp>
        <p:nvSpPr>
          <p:cNvPr id="5" name="TextBox 4">
            <a:hlinkClick r:id="rId4" action="ppaction://hlinkfile"/>
          </p:cNvPr>
          <p:cNvSpPr txBox="1"/>
          <p:nvPr/>
        </p:nvSpPr>
        <p:spPr>
          <a:xfrm>
            <a:off x="2732394" y="430921"/>
            <a:ext cx="3679212" cy="646331"/>
          </a:xfrm>
          <a:prstGeom prst="rect">
            <a:avLst/>
          </a:prstGeom>
          <a:noFill/>
        </p:spPr>
        <p:txBody>
          <a:bodyPr wrap="none" rtlCol="0">
            <a:spAutoFit/>
          </a:bodyPr>
          <a:lstStyle/>
          <a:p>
            <a:r>
              <a:rPr lang="en-US" sz="3600" dirty="0" smtClean="0">
                <a:solidFill>
                  <a:srgbClr val="333399"/>
                </a:solidFill>
                <a:latin typeface="Gabriola" pitchFamily="82" charset="0"/>
              </a:rPr>
              <a:t>Signals: sensing danger?</a:t>
            </a:r>
            <a:endParaRPr lang="en-US" sz="3600" dirty="0" smtClean="0">
              <a:solidFill>
                <a:srgbClr val="333399"/>
              </a:solidFill>
              <a:latin typeface="Gabriola" pitchFamily="82" charset="0"/>
            </a:endParaRPr>
          </a:p>
        </p:txBody>
      </p:sp>
      <p:sp>
        <p:nvSpPr>
          <p:cNvPr id="6" name="TextBox 5"/>
          <p:cNvSpPr txBox="1"/>
          <p:nvPr/>
        </p:nvSpPr>
        <p:spPr>
          <a:xfrm>
            <a:off x="1304216" y="2819400"/>
            <a:ext cx="915635" cy="307777"/>
          </a:xfrm>
          <a:prstGeom prst="rect">
            <a:avLst/>
          </a:prstGeom>
          <a:noFill/>
        </p:spPr>
        <p:txBody>
          <a:bodyPr wrap="none" rtlCol="0">
            <a:spAutoFit/>
          </a:bodyPr>
          <a:lstStyle/>
          <a:p>
            <a:r>
              <a:rPr lang="en-US" sz="1400" dirty="0" smtClean="0">
                <a:solidFill>
                  <a:srgbClr val="0066FF"/>
                </a:solidFill>
                <a:latin typeface="Andalus" pitchFamily="18" charset="-78"/>
                <a:cs typeface="Andalus" pitchFamily="18" charset="-78"/>
              </a:rPr>
              <a:t>Base plate</a:t>
            </a:r>
            <a:endParaRPr lang="en-US" sz="1400" dirty="0">
              <a:solidFill>
                <a:srgbClr val="0066FF"/>
              </a:solidFill>
              <a:latin typeface="Andalus" pitchFamily="18" charset="-78"/>
              <a:cs typeface="Andalus" pitchFamily="18" charset="-78"/>
            </a:endParaRPr>
          </a:p>
        </p:txBody>
      </p:sp>
      <p:sp>
        <p:nvSpPr>
          <p:cNvPr id="9" name="Rectangle 8"/>
          <p:cNvSpPr/>
          <p:nvPr/>
        </p:nvSpPr>
        <p:spPr>
          <a:xfrm>
            <a:off x="685800" y="5739125"/>
            <a:ext cx="7543800" cy="646331"/>
          </a:xfrm>
          <a:prstGeom prst="rect">
            <a:avLst/>
          </a:prstGeom>
        </p:spPr>
        <p:txBody>
          <a:bodyPr wrap="square">
            <a:spAutoFit/>
          </a:bodyPr>
          <a:lstStyle/>
          <a:p>
            <a:pPr algn="ctr"/>
            <a:r>
              <a:rPr lang="en-US" dirty="0">
                <a:latin typeface="Andalus" pitchFamily="18" charset="-78"/>
                <a:cs typeface="Andalus" pitchFamily="18" charset="-78"/>
              </a:rPr>
              <a:t>C</a:t>
            </a:r>
            <a:r>
              <a:rPr lang="en-US" dirty="0" smtClean="0">
                <a:latin typeface="Andalus" pitchFamily="18" charset="-78"/>
                <a:cs typeface="Andalus" pitchFamily="18" charset="-78"/>
              </a:rPr>
              <a:t>ontraction </a:t>
            </a:r>
            <a:r>
              <a:rPr lang="en-US" dirty="0">
                <a:latin typeface="Andalus" pitchFamily="18" charset="-78"/>
                <a:cs typeface="Andalus" pitchFamily="18" charset="-78"/>
              </a:rPr>
              <a:t>of the </a:t>
            </a:r>
            <a:r>
              <a:rPr lang="en-US" dirty="0" smtClean="0">
                <a:latin typeface="Andalus" pitchFamily="18" charset="-78"/>
                <a:cs typeface="Andalus" pitchFamily="18" charset="-78"/>
              </a:rPr>
              <a:t>sheath provides </a:t>
            </a:r>
            <a:r>
              <a:rPr lang="en-US" dirty="0">
                <a:latin typeface="Andalus" pitchFamily="18" charset="-78"/>
                <a:cs typeface="Andalus" pitchFamily="18" charset="-78"/>
              </a:rPr>
              <a:t>the energy </a:t>
            </a:r>
            <a:r>
              <a:rPr lang="en-US" dirty="0" smtClean="0">
                <a:latin typeface="Andalus" pitchFamily="18" charset="-78"/>
                <a:cs typeface="Andalus" pitchFamily="18" charset="-78"/>
              </a:rPr>
              <a:t>to </a:t>
            </a:r>
            <a:r>
              <a:rPr lang="en-US" dirty="0">
                <a:latin typeface="Andalus" pitchFamily="18" charset="-78"/>
                <a:cs typeface="Andalus" pitchFamily="18" charset="-78"/>
              </a:rPr>
              <a:t>translocate proteins out of effector cells and into adjacent target cells</a:t>
            </a:r>
          </a:p>
        </p:txBody>
      </p:sp>
      <p:sp>
        <p:nvSpPr>
          <p:cNvPr id="7" name="5-Point Star 6"/>
          <p:cNvSpPr/>
          <p:nvPr/>
        </p:nvSpPr>
        <p:spPr>
          <a:xfrm>
            <a:off x="6553200" y="609600"/>
            <a:ext cx="28457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10400" y="1371600"/>
            <a:ext cx="2020618" cy="338554"/>
          </a:xfrm>
          <a:prstGeom prst="rect">
            <a:avLst/>
          </a:prstGeom>
          <a:noFill/>
        </p:spPr>
        <p:txBody>
          <a:bodyPr wrap="none" rtlCol="0">
            <a:spAutoFit/>
          </a:bodyPr>
          <a:lstStyle/>
          <a:p>
            <a:r>
              <a:rPr lang="en-US" sz="1600" i="1" dirty="0" smtClean="0"/>
              <a:t>Basler et al, Cell, 2013</a:t>
            </a:r>
            <a:endParaRPr lang="en-US" sz="1600" i="1" dirty="0"/>
          </a:p>
        </p:txBody>
      </p:sp>
    </p:spTree>
    <p:extLst>
      <p:ext uri="{BB962C8B-B14F-4D97-AF65-F5344CB8AC3E}">
        <p14:creationId xmlns:p14="http://schemas.microsoft.com/office/powerpoint/2010/main" val="1582899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ECF571-FD63-4ABA-93D6-97815E73ED07}" type="slidenum">
              <a:rPr lang="en-US" smtClean="0"/>
              <a:pPr/>
              <a:t>12</a:t>
            </a:fld>
            <a:endParaRPr lang="en-US"/>
          </a:p>
        </p:txBody>
      </p:sp>
      <p:sp>
        <p:nvSpPr>
          <p:cNvPr id="8" name="Rectangle 7"/>
          <p:cNvSpPr/>
          <p:nvPr/>
        </p:nvSpPr>
        <p:spPr>
          <a:xfrm>
            <a:off x="152400" y="1905000"/>
            <a:ext cx="8839200" cy="3139321"/>
          </a:xfrm>
          <a:prstGeom prst="rect">
            <a:avLst/>
          </a:prstGeom>
        </p:spPr>
        <p:txBody>
          <a:bodyPr wrap="square">
            <a:spAutoFit/>
          </a:bodyPr>
          <a:lstStyle/>
          <a:p>
            <a:pPr algn="just"/>
            <a:r>
              <a:rPr lang="en-US" dirty="0"/>
              <a:t>Many </a:t>
            </a:r>
            <a:r>
              <a:rPr lang="en-US" dirty="0">
                <a:solidFill>
                  <a:srgbClr val="3366FF"/>
                </a:solidFill>
              </a:rPr>
              <a:t>benthic</a:t>
            </a:r>
            <a:r>
              <a:rPr lang="en-US" dirty="0"/>
              <a:t> marine animal populations are established and maintained by free-swimming larvae that recognize cues from surface-bound bacteria to settle and metamorphose. Larvae of the tubeworm </a:t>
            </a:r>
            <a:r>
              <a:rPr lang="en-US" i="1" dirty="0" err="1"/>
              <a:t>Hydroides</a:t>
            </a:r>
            <a:r>
              <a:rPr lang="en-US" i="1" dirty="0"/>
              <a:t> </a:t>
            </a:r>
            <a:r>
              <a:rPr lang="en-US" i="1" dirty="0" err="1"/>
              <a:t>elegans</a:t>
            </a:r>
            <a:r>
              <a:rPr lang="en-US" dirty="0"/>
              <a:t>, an important biofouling agent, require contact with surface-bound bacteria to undergo metamorphosis; however, the mechanisms that underpin this </a:t>
            </a:r>
            <a:r>
              <a:rPr lang="en-US" dirty="0" err="1"/>
              <a:t>microbially</a:t>
            </a:r>
            <a:r>
              <a:rPr lang="en-US" dirty="0"/>
              <a:t> mediated developmental transition have been enigmatic. Here, we show that a marine bacterium, </a:t>
            </a:r>
            <a:r>
              <a:rPr lang="en-US" i="1" dirty="0" err="1"/>
              <a:t>Pseudoalteromonas</a:t>
            </a:r>
            <a:r>
              <a:rPr lang="en-US" i="1" dirty="0"/>
              <a:t> </a:t>
            </a:r>
            <a:r>
              <a:rPr lang="en-US" i="1" dirty="0" err="1"/>
              <a:t>luteoviolacea</a:t>
            </a:r>
            <a:r>
              <a:rPr lang="en-US" dirty="0"/>
              <a:t>, produces arrays of phage tail–like structures that trigger metamorphosis of </a:t>
            </a:r>
            <a:r>
              <a:rPr lang="en-US" i="1" dirty="0"/>
              <a:t>H. </a:t>
            </a:r>
            <a:r>
              <a:rPr lang="en-US" i="1" dirty="0" err="1"/>
              <a:t>elegans</a:t>
            </a:r>
            <a:r>
              <a:rPr lang="en-US" dirty="0"/>
              <a:t>. These arrays comprise about 100 contractile structures with outward-facing baseplates, linked by tail fibers and a dynamic hexagonal net. Not only do these arrays suggest a novel form of bacterium-animal interaction, they provide an entry point to understanding how marine biofilms can trigger animal development. </a:t>
            </a:r>
          </a:p>
        </p:txBody>
      </p:sp>
      <p:sp>
        <p:nvSpPr>
          <p:cNvPr id="9" name="Rectangle 8"/>
          <p:cNvSpPr/>
          <p:nvPr/>
        </p:nvSpPr>
        <p:spPr>
          <a:xfrm>
            <a:off x="152400" y="1064320"/>
            <a:ext cx="9296400" cy="369332"/>
          </a:xfrm>
          <a:prstGeom prst="rect">
            <a:avLst/>
          </a:prstGeom>
        </p:spPr>
        <p:txBody>
          <a:bodyPr wrap="square">
            <a:spAutoFit/>
          </a:bodyPr>
          <a:lstStyle/>
          <a:p>
            <a:r>
              <a:rPr lang="en-US" b="1" dirty="0"/>
              <a:t>Marine Tubeworm Metamorphosis Induced by Arrays of Bacterial Phage Tail–Like Structures</a:t>
            </a:r>
            <a:endParaRPr lang="en-US" dirty="0"/>
          </a:p>
        </p:txBody>
      </p:sp>
      <p:sp>
        <p:nvSpPr>
          <p:cNvPr id="10" name="TextBox 9"/>
          <p:cNvSpPr txBox="1"/>
          <p:nvPr/>
        </p:nvSpPr>
        <p:spPr>
          <a:xfrm>
            <a:off x="5143070" y="5146337"/>
            <a:ext cx="2820259" cy="369332"/>
          </a:xfrm>
          <a:prstGeom prst="rect">
            <a:avLst/>
          </a:prstGeom>
          <a:noFill/>
        </p:spPr>
        <p:txBody>
          <a:bodyPr wrap="none" rtlCol="0">
            <a:spAutoFit/>
          </a:bodyPr>
          <a:lstStyle/>
          <a:p>
            <a:r>
              <a:rPr lang="en-US" i="1" dirty="0" err="1" smtClean="0">
                <a:solidFill>
                  <a:srgbClr val="0070C0"/>
                </a:solidFill>
              </a:rPr>
              <a:t>Shikuma</a:t>
            </a:r>
            <a:r>
              <a:rPr lang="en-US" i="1" dirty="0" smtClean="0">
                <a:solidFill>
                  <a:srgbClr val="0070C0"/>
                </a:solidFill>
              </a:rPr>
              <a:t> et al. Science, 2014</a:t>
            </a:r>
            <a:endParaRPr lang="en-US" i="1" dirty="0">
              <a:solidFill>
                <a:srgbClr val="0070C0"/>
              </a:solidFill>
            </a:endParaRPr>
          </a:p>
        </p:txBody>
      </p:sp>
    </p:spTree>
    <p:extLst>
      <p:ext uri="{BB962C8B-B14F-4D97-AF65-F5344CB8AC3E}">
        <p14:creationId xmlns:p14="http://schemas.microsoft.com/office/powerpoint/2010/main" val="2745298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iencemag.org/content/early/2014/01/08/science.1246794/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8001000" cy="32316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8821" y="496669"/>
            <a:ext cx="7965579" cy="646331"/>
          </a:xfrm>
          <a:prstGeom prst="rect">
            <a:avLst/>
          </a:prstGeom>
        </p:spPr>
        <p:txBody>
          <a:bodyPr wrap="none">
            <a:spAutoFit/>
          </a:bodyPr>
          <a:lstStyle/>
          <a:p>
            <a:pPr algn="ctr"/>
            <a:r>
              <a:rPr lang="en-US" dirty="0" smtClean="0"/>
              <a:t>Marine </a:t>
            </a:r>
            <a:r>
              <a:rPr lang="en-US" dirty="0"/>
              <a:t>tubeworm </a:t>
            </a:r>
            <a:r>
              <a:rPr lang="en-US" i="1" dirty="0" err="1"/>
              <a:t>Hydroides</a:t>
            </a:r>
            <a:r>
              <a:rPr lang="en-US" i="1" dirty="0"/>
              <a:t> </a:t>
            </a:r>
            <a:r>
              <a:rPr lang="en-US" i="1" dirty="0" err="1" smtClean="0"/>
              <a:t>elegans</a:t>
            </a:r>
            <a:r>
              <a:rPr lang="en-US" i="1" dirty="0"/>
              <a:t> </a:t>
            </a:r>
            <a:r>
              <a:rPr lang="en-US" dirty="0" smtClean="0"/>
              <a:t>recognizes </a:t>
            </a:r>
            <a:r>
              <a:rPr lang="en-US" dirty="0"/>
              <a:t>cues from surface-bound </a:t>
            </a:r>
            <a:r>
              <a:rPr lang="en-US" dirty="0" smtClean="0"/>
              <a:t>bacterial</a:t>
            </a:r>
          </a:p>
          <a:p>
            <a:pPr algn="ctr"/>
            <a:r>
              <a:rPr lang="en-US" dirty="0" smtClean="0"/>
              <a:t>biofilms to </a:t>
            </a:r>
            <a:r>
              <a:rPr lang="en-US" dirty="0"/>
              <a:t>settle and metamorphose</a:t>
            </a:r>
            <a:r>
              <a:rPr lang="en-US" dirty="0" smtClean="0"/>
              <a:t> </a:t>
            </a:r>
            <a:endParaRPr lang="en-US" dirty="0"/>
          </a:p>
        </p:txBody>
      </p:sp>
      <p:cxnSp>
        <p:nvCxnSpPr>
          <p:cNvPr id="5" name="Straight Arrow Connector 4"/>
          <p:cNvCxnSpPr/>
          <p:nvPr/>
        </p:nvCxnSpPr>
        <p:spPr>
          <a:xfrm flipV="1">
            <a:off x="1914041" y="2514600"/>
            <a:ext cx="2637569" cy="98911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5800" y="2714478"/>
            <a:ext cx="584391" cy="307777"/>
          </a:xfrm>
          <a:prstGeom prst="rect">
            <a:avLst/>
          </a:prstGeom>
          <a:noFill/>
        </p:spPr>
        <p:txBody>
          <a:bodyPr wrap="none" rtlCol="0">
            <a:spAutoFit/>
          </a:bodyPr>
          <a:lstStyle/>
          <a:p>
            <a:r>
              <a:rPr lang="en-US" sz="1400" b="1" dirty="0" smtClean="0"/>
              <a:t>Larva</a:t>
            </a:r>
            <a:endParaRPr lang="en-US" sz="1400" b="1" dirty="0"/>
          </a:p>
        </p:txBody>
      </p:sp>
      <p:sp>
        <p:nvSpPr>
          <p:cNvPr id="9" name="TextBox 8"/>
          <p:cNvSpPr txBox="1"/>
          <p:nvPr/>
        </p:nvSpPr>
        <p:spPr>
          <a:xfrm>
            <a:off x="1320609" y="3349823"/>
            <a:ext cx="593432" cy="307777"/>
          </a:xfrm>
          <a:prstGeom prst="rect">
            <a:avLst/>
          </a:prstGeom>
          <a:noFill/>
        </p:spPr>
        <p:txBody>
          <a:bodyPr wrap="none" rtlCol="0">
            <a:spAutoFit/>
          </a:bodyPr>
          <a:lstStyle/>
          <a:p>
            <a:r>
              <a:rPr lang="en-US" sz="1400" b="1" dirty="0" smtClean="0"/>
              <a:t>Adult</a:t>
            </a:r>
            <a:endParaRPr lang="en-US" sz="1400" b="1" dirty="0"/>
          </a:p>
        </p:txBody>
      </p:sp>
      <p:sp>
        <p:nvSpPr>
          <p:cNvPr id="7" name="TextBox 6"/>
          <p:cNvSpPr txBox="1"/>
          <p:nvPr/>
        </p:nvSpPr>
        <p:spPr>
          <a:xfrm>
            <a:off x="5029200" y="4939859"/>
            <a:ext cx="3308470" cy="369332"/>
          </a:xfrm>
          <a:prstGeom prst="rect">
            <a:avLst/>
          </a:prstGeom>
          <a:noFill/>
        </p:spPr>
        <p:txBody>
          <a:bodyPr wrap="none" rtlCol="0">
            <a:spAutoFit/>
          </a:bodyPr>
          <a:lstStyle/>
          <a:p>
            <a:r>
              <a:rPr lang="en-US" i="1" dirty="0" smtClean="0">
                <a:solidFill>
                  <a:srgbClr val="0070C0"/>
                </a:solidFill>
              </a:rPr>
              <a:t>Grant Jensen &amp; Co. Science, 2014</a:t>
            </a:r>
            <a:endParaRPr lang="en-US" i="1" dirty="0">
              <a:solidFill>
                <a:srgbClr val="0070C0"/>
              </a:solidFill>
            </a:endParaRPr>
          </a:p>
        </p:txBody>
      </p:sp>
      <p:sp>
        <p:nvSpPr>
          <p:cNvPr id="10" name="Rectangle 9"/>
          <p:cNvSpPr/>
          <p:nvPr/>
        </p:nvSpPr>
        <p:spPr>
          <a:xfrm>
            <a:off x="2114550" y="5823466"/>
            <a:ext cx="5829300" cy="369332"/>
          </a:xfrm>
          <a:prstGeom prst="rect">
            <a:avLst/>
          </a:prstGeom>
        </p:spPr>
        <p:txBody>
          <a:bodyPr wrap="square">
            <a:spAutoFit/>
          </a:bodyPr>
          <a:lstStyle/>
          <a:p>
            <a:r>
              <a:rPr lang="en-US" dirty="0" smtClean="0"/>
              <a:t>Mac: the </a:t>
            </a:r>
            <a:r>
              <a:rPr lang="en-US" u="sng" dirty="0"/>
              <a:t>m</a:t>
            </a:r>
            <a:r>
              <a:rPr lang="en-US" dirty="0"/>
              <a:t>etamorphosis-</a:t>
            </a:r>
            <a:r>
              <a:rPr lang="en-US" u="sng" dirty="0"/>
              <a:t>a</a:t>
            </a:r>
            <a:r>
              <a:rPr lang="en-US" dirty="0"/>
              <a:t>ssociated </a:t>
            </a:r>
            <a:r>
              <a:rPr lang="en-US" u="sng" dirty="0"/>
              <a:t>c</a:t>
            </a:r>
            <a:r>
              <a:rPr lang="en-US" dirty="0"/>
              <a:t>ontractile </a:t>
            </a:r>
            <a:r>
              <a:rPr lang="en-US" dirty="0" smtClean="0"/>
              <a:t>structure  </a:t>
            </a:r>
            <a:endParaRPr lang="en-US" dirty="0"/>
          </a:p>
        </p:txBody>
      </p:sp>
      <p:sp>
        <p:nvSpPr>
          <p:cNvPr id="2" name="Slide Number Placeholder 1"/>
          <p:cNvSpPr>
            <a:spLocks noGrp="1"/>
          </p:cNvSpPr>
          <p:nvPr>
            <p:ph type="sldNum" sz="quarter" idx="12"/>
          </p:nvPr>
        </p:nvSpPr>
        <p:spPr/>
        <p:txBody>
          <a:bodyPr/>
          <a:lstStyle/>
          <a:p>
            <a:fld id="{EFECF571-FD63-4ABA-93D6-97815E73ED07}" type="slidenum">
              <a:rPr lang="en-US" smtClean="0"/>
              <a:pPr/>
              <a:t>13</a:t>
            </a:fld>
            <a:endParaRPr lang="en-US"/>
          </a:p>
        </p:txBody>
      </p:sp>
    </p:spTree>
    <p:extLst>
      <p:ext uri="{BB962C8B-B14F-4D97-AF65-F5344CB8AC3E}">
        <p14:creationId xmlns:p14="http://schemas.microsoft.com/office/powerpoint/2010/main" val="408123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ciencemag.org/content/early/2014/01/08/science.1246794/F2.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7315200" cy="3743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90600" y="381000"/>
            <a:ext cx="7162800" cy="646331"/>
          </a:xfrm>
          <a:prstGeom prst="rect">
            <a:avLst/>
          </a:prstGeom>
        </p:spPr>
        <p:txBody>
          <a:bodyPr wrap="square">
            <a:spAutoFit/>
          </a:bodyPr>
          <a:lstStyle/>
          <a:p>
            <a:pPr algn="ctr"/>
            <a:r>
              <a:rPr lang="en-US" dirty="0"/>
              <a:t>MACs are phage tail-like structures, are released by cell </a:t>
            </a:r>
            <a:r>
              <a:rPr lang="en-US" dirty="0" err="1"/>
              <a:t>lysis</a:t>
            </a:r>
            <a:r>
              <a:rPr lang="en-US" dirty="0"/>
              <a:t> and mediate metamorphosis of </a:t>
            </a:r>
            <a:r>
              <a:rPr lang="en-US" i="1" dirty="0"/>
              <a:t>H. </a:t>
            </a:r>
            <a:r>
              <a:rPr lang="en-US" i="1" dirty="0" err="1"/>
              <a:t>elegans</a:t>
            </a:r>
            <a:endParaRPr lang="en-US" dirty="0"/>
          </a:p>
        </p:txBody>
      </p:sp>
      <p:sp>
        <p:nvSpPr>
          <p:cNvPr id="4" name="TextBox 3">
            <a:hlinkClick r:id="rId3"/>
          </p:cNvPr>
          <p:cNvSpPr txBox="1"/>
          <p:nvPr/>
        </p:nvSpPr>
        <p:spPr>
          <a:xfrm>
            <a:off x="4341628" y="5421868"/>
            <a:ext cx="1066800" cy="369332"/>
          </a:xfrm>
          <a:prstGeom prst="rect">
            <a:avLst/>
          </a:prstGeom>
          <a:noFill/>
        </p:spPr>
        <p:txBody>
          <a:bodyPr wrap="square" rtlCol="0">
            <a:spAutoFit/>
          </a:bodyPr>
          <a:lstStyle/>
          <a:p>
            <a:r>
              <a:rPr lang="en-US" dirty="0" smtClean="0"/>
              <a:t>Movie S1</a:t>
            </a:r>
            <a:endParaRPr lang="en-US" dirty="0"/>
          </a:p>
        </p:txBody>
      </p:sp>
      <p:sp>
        <p:nvSpPr>
          <p:cNvPr id="5" name="5-Point Star 4"/>
          <p:cNvSpPr/>
          <p:nvPr/>
        </p:nvSpPr>
        <p:spPr>
          <a:xfrm>
            <a:off x="5486400" y="5503401"/>
            <a:ext cx="240689" cy="2062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Slide Number Placeholder 2"/>
          <p:cNvSpPr>
            <a:spLocks noGrp="1"/>
          </p:cNvSpPr>
          <p:nvPr>
            <p:ph type="sldNum" sz="quarter" idx="12"/>
          </p:nvPr>
        </p:nvSpPr>
        <p:spPr/>
        <p:txBody>
          <a:bodyPr/>
          <a:lstStyle/>
          <a:p>
            <a:fld id="{EFECF571-FD63-4ABA-93D6-97815E73ED07}" type="slidenum">
              <a:rPr lang="en-US" smtClean="0"/>
              <a:pPr/>
              <a:t>14</a:t>
            </a:fld>
            <a:endParaRPr lang="en-US"/>
          </a:p>
        </p:txBody>
      </p:sp>
    </p:spTree>
    <p:extLst>
      <p:ext uri="{BB962C8B-B14F-4D97-AF65-F5344CB8AC3E}">
        <p14:creationId xmlns:p14="http://schemas.microsoft.com/office/powerpoint/2010/main" val="24144425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30744"/>
            <a:ext cx="5624623" cy="468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hlinkClick r:id="rId3"/>
          </p:cNvPr>
          <p:cNvSpPr txBox="1"/>
          <p:nvPr/>
        </p:nvSpPr>
        <p:spPr>
          <a:xfrm>
            <a:off x="4355805" y="5899666"/>
            <a:ext cx="1066800" cy="369332"/>
          </a:xfrm>
          <a:prstGeom prst="rect">
            <a:avLst/>
          </a:prstGeom>
          <a:noFill/>
        </p:spPr>
        <p:txBody>
          <a:bodyPr wrap="square" rtlCol="0">
            <a:spAutoFit/>
          </a:bodyPr>
          <a:lstStyle/>
          <a:p>
            <a:r>
              <a:rPr lang="en-US" dirty="0" smtClean="0"/>
              <a:t>Movie S2</a:t>
            </a:r>
            <a:endParaRPr lang="en-US" dirty="0"/>
          </a:p>
        </p:txBody>
      </p:sp>
      <p:sp>
        <p:nvSpPr>
          <p:cNvPr id="2" name="Rectangle 1"/>
          <p:cNvSpPr/>
          <p:nvPr/>
        </p:nvSpPr>
        <p:spPr>
          <a:xfrm>
            <a:off x="716810" y="413266"/>
            <a:ext cx="8153399" cy="369332"/>
          </a:xfrm>
          <a:prstGeom prst="rect">
            <a:avLst/>
          </a:prstGeom>
        </p:spPr>
        <p:txBody>
          <a:bodyPr wrap="square">
            <a:spAutoFit/>
          </a:bodyPr>
          <a:lstStyle/>
          <a:p>
            <a:r>
              <a:rPr lang="en-US" dirty="0"/>
              <a:t>MACs are assembled </a:t>
            </a:r>
            <a:r>
              <a:rPr lang="en-US" dirty="0" err="1"/>
              <a:t>intracellularly</a:t>
            </a:r>
            <a:r>
              <a:rPr lang="en-US" dirty="0"/>
              <a:t> and expand as an ordered array upon cell </a:t>
            </a:r>
            <a:r>
              <a:rPr lang="en-US" dirty="0" err="1"/>
              <a:t>lysis</a:t>
            </a:r>
            <a:endParaRPr lang="en-US" dirty="0"/>
          </a:p>
        </p:txBody>
      </p:sp>
      <p:sp>
        <p:nvSpPr>
          <p:cNvPr id="5" name="5-Point Star 4"/>
          <p:cNvSpPr/>
          <p:nvPr/>
        </p:nvSpPr>
        <p:spPr>
          <a:xfrm>
            <a:off x="5486400" y="5965935"/>
            <a:ext cx="240689" cy="2062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 name="Slide Number Placeholder 3"/>
          <p:cNvSpPr>
            <a:spLocks noGrp="1"/>
          </p:cNvSpPr>
          <p:nvPr>
            <p:ph type="sldNum" sz="quarter" idx="12"/>
          </p:nvPr>
        </p:nvSpPr>
        <p:spPr/>
        <p:txBody>
          <a:bodyPr/>
          <a:lstStyle/>
          <a:p>
            <a:fld id="{EFECF571-FD63-4ABA-93D6-97815E73ED07}" type="slidenum">
              <a:rPr lang="en-US" smtClean="0"/>
              <a:pPr/>
              <a:t>15</a:t>
            </a:fld>
            <a:endParaRPr lang="en-US"/>
          </a:p>
        </p:txBody>
      </p:sp>
    </p:spTree>
    <p:extLst>
      <p:ext uri="{BB962C8B-B14F-4D97-AF65-F5344CB8AC3E}">
        <p14:creationId xmlns:p14="http://schemas.microsoft.com/office/powerpoint/2010/main" val="23205013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629" y="990600"/>
            <a:ext cx="5573341" cy="5120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38200" y="381000"/>
            <a:ext cx="7696200" cy="369332"/>
          </a:xfrm>
          <a:prstGeom prst="rect">
            <a:avLst/>
          </a:prstGeom>
        </p:spPr>
        <p:txBody>
          <a:bodyPr wrap="square">
            <a:spAutoFit/>
          </a:bodyPr>
          <a:lstStyle/>
          <a:p>
            <a:r>
              <a:rPr lang="en-US" dirty="0"/>
              <a:t>MACs are observed in different functional states and connected by tail fibers</a:t>
            </a:r>
          </a:p>
        </p:txBody>
      </p:sp>
      <p:sp>
        <p:nvSpPr>
          <p:cNvPr id="3" name="TextBox 2"/>
          <p:cNvSpPr txBox="1"/>
          <p:nvPr/>
        </p:nvSpPr>
        <p:spPr>
          <a:xfrm>
            <a:off x="3886200" y="6272473"/>
            <a:ext cx="2362200" cy="369332"/>
          </a:xfrm>
          <a:prstGeom prst="rect">
            <a:avLst/>
          </a:prstGeom>
          <a:noFill/>
        </p:spPr>
        <p:txBody>
          <a:bodyPr wrap="square" rtlCol="0">
            <a:spAutoFit/>
          </a:bodyPr>
          <a:lstStyle/>
          <a:p>
            <a:r>
              <a:rPr lang="en-US" dirty="0" smtClean="0">
                <a:solidFill>
                  <a:srgbClr val="0070C0"/>
                </a:solidFill>
              </a:rPr>
              <a:t>Fire cooperatively?</a:t>
            </a:r>
            <a:endParaRPr lang="en-US" dirty="0">
              <a:solidFill>
                <a:srgbClr val="0070C0"/>
              </a:solidFill>
            </a:endParaRPr>
          </a:p>
        </p:txBody>
      </p:sp>
      <p:sp>
        <p:nvSpPr>
          <p:cNvPr id="4" name="Slide Number Placeholder 3"/>
          <p:cNvSpPr>
            <a:spLocks noGrp="1"/>
          </p:cNvSpPr>
          <p:nvPr>
            <p:ph type="sldNum" sz="quarter" idx="12"/>
          </p:nvPr>
        </p:nvSpPr>
        <p:spPr/>
        <p:txBody>
          <a:bodyPr/>
          <a:lstStyle/>
          <a:p>
            <a:fld id="{EFECF571-FD63-4ABA-93D6-97815E73ED07}" type="slidenum">
              <a:rPr lang="en-US" smtClean="0"/>
              <a:pPr/>
              <a:t>16</a:t>
            </a:fld>
            <a:endParaRPr lang="en-US"/>
          </a:p>
        </p:txBody>
      </p:sp>
    </p:spTree>
    <p:extLst>
      <p:ext uri="{BB962C8B-B14F-4D97-AF65-F5344CB8AC3E}">
        <p14:creationId xmlns:p14="http://schemas.microsoft.com/office/powerpoint/2010/main" val="2531929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ECF571-FD63-4ABA-93D6-97815E73ED07}" type="slidenum">
              <a:rPr lang="en-US" smtClean="0"/>
              <a:pPr/>
              <a:t>17</a:t>
            </a:fld>
            <a:endParaRPr lang="en-US"/>
          </a:p>
        </p:txBody>
      </p:sp>
      <p:sp>
        <p:nvSpPr>
          <p:cNvPr id="3" name="Rectangle 2"/>
          <p:cNvSpPr/>
          <p:nvPr/>
        </p:nvSpPr>
        <p:spPr>
          <a:xfrm>
            <a:off x="1295400" y="1371600"/>
            <a:ext cx="6553200" cy="2585323"/>
          </a:xfrm>
          <a:prstGeom prst="rect">
            <a:avLst/>
          </a:prstGeom>
        </p:spPr>
        <p:txBody>
          <a:bodyPr wrap="square">
            <a:spAutoFit/>
          </a:bodyPr>
          <a:lstStyle/>
          <a:p>
            <a:r>
              <a:rPr lang="en-US" dirty="0"/>
              <a:t>The evolutionary pressure to produce MACs is probably strong, given that MAC production leads to the lysis and death of a subpopulation of cells. Whether this represents an instance of altruistic behavior that facilitates group selection, or a neutral lytic event with a set frequency remains to be determined. Although MAC production is beneficial for tubeworm larvae by inducing metamorphosis, it is currently unclear how larval settlement and metamorphosis might benefit the bacterium. It is equally possible that MACs evolved for a completely different purpose. </a:t>
            </a:r>
          </a:p>
        </p:txBody>
      </p:sp>
      <p:sp>
        <p:nvSpPr>
          <p:cNvPr id="4" name="TextBox 3"/>
          <p:cNvSpPr txBox="1"/>
          <p:nvPr/>
        </p:nvSpPr>
        <p:spPr>
          <a:xfrm>
            <a:off x="5181600" y="4038600"/>
            <a:ext cx="3308470" cy="369332"/>
          </a:xfrm>
          <a:prstGeom prst="rect">
            <a:avLst/>
          </a:prstGeom>
          <a:noFill/>
        </p:spPr>
        <p:txBody>
          <a:bodyPr wrap="none" rtlCol="0">
            <a:spAutoFit/>
          </a:bodyPr>
          <a:lstStyle/>
          <a:p>
            <a:r>
              <a:rPr lang="en-US" i="1" dirty="0" smtClean="0">
                <a:solidFill>
                  <a:srgbClr val="0070C0"/>
                </a:solidFill>
              </a:rPr>
              <a:t>Grant Jensen &amp; Co. Science, 2014</a:t>
            </a:r>
            <a:endParaRPr lang="en-US" i="1" dirty="0">
              <a:solidFill>
                <a:srgbClr val="0070C0"/>
              </a:solidFill>
            </a:endParaRPr>
          </a:p>
        </p:txBody>
      </p:sp>
    </p:spTree>
    <p:extLst>
      <p:ext uri="{BB962C8B-B14F-4D97-AF65-F5344CB8AC3E}">
        <p14:creationId xmlns:p14="http://schemas.microsoft.com/office/powerpoint/2010/main" val="1189776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ECF571-FD63-4ABA-93D6-97815E73ED07}" type="slidenum">
              <a:rPr lang="en-US" smtClean="0"/>
              <a:pPr/>
              <a:t>18</a:t>
            </a:fld>
            <a:endParaRPr lang="en-US"/>
          </a:p>
        </p:txBody>
      </p:sp>
      <p:sp>
        <p:nvSpPr>
          <p:cNvPr id="3" name="TextBox 2"/>
          <p:cNvSpPr txBox="1"/>
          <p:nvPr/>
        </p:nvSpPr>
        <p:spPr>
          <a:xfrm>
            <a:off x="4114800" y="2133600"/>
            <a:ext cx="1151277" cy="646331"/>
          </a:xfrm>
          <a:prstGeom prst="rect">
            <a:avLst/>
          </a:prstGeom>
          <a:noFill/>
        </p:spPr>
        <p:txBody>
          <a:bodyPr wrap="none" rtlCol="0">
            <a:spAutoFit/>
          </a:bodyPr>
          <a:lstStyle/>
          <a:p>
            <a:r>
              <a:rPr lang="en-US" sz="3600" dirty="0" smtClean="0">
                <a:solidFill>
                  <a:srgbClr val="333399"/>
                </a:solidFill>
                <a:latin typeface="Gabriola" pitchFamily="82" charset="0"/>
              </a:rPr>
              <a:t>Review</a:t>
            </a:r>
            <a:endParaRPr lang="en-US" sz="3600" dirty="0">
              <a:solidFill>
                <a:srgbClr val="333399"/>
              </a:solidFill>
              <a:latin typeface="Gabriola" pitchFamily="82" charset="0"/>
            </a:endParaRPr>
          </a:p>
        </p:txBody>
      </p:sp>
    </p:spTree>
    <p:extLst>
      <p:ext uri="{BB962C8B-B14F-4D97-AF65-F5344CB8AC3E}">
        <p14:creationId xmlns:p14="http://schemas.microsoft.com/office/powerpoint/2010/main" val="37017259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233895" y="304800"/>
            <a:ext cx="194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a:defRPr>
            </a:lvl1pPr>
            <a:lvl2pPr marL="742950" indent="-285750" eaLnBrk="0" hangingPunct="0">
              <a:defRPr sz="2400">
                <a:solidFill>
                  <a:schemeClr val="tx1"/>
                </a:solidFill>
                <a:latin typeface="Times"/>
              </a:defRPr>
            </a:lvl2pPr>
            <a:lvl3pPr marL="1143000" indent="-228600" eaLnBrk="0" hangingPunct="0">
              <a:defRPr sz="2400">
                <a:solidFill>
                  <a:schemeClr val="tx1"/>
                </a:solidFill>
                <a:latin typeface="Times"/>
              </a:defRPr>
            </a:lvl3pPr>
            <a:lvl4pPr marL="1600200" indent="-228600" eaLnBrk="0" hangingPunct="0">
              <a:defRPr sz="2400">
                <a:solidFill>
                  <a:schemeClr val="tx1"/>
                </a:solidFill>
                <a:latin typeface="Times"/>
              </a:defRPr>
            </a:lvl4pPr>
            <a:lvl5pPr marL="2057400" indent="-228600" eaLnBrk="0" hangingPunct="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r>
              <a:rPr lang="en-US" sz="2800" dirty="0" smtClean="0">
                <a:solidFill>
                  <a:prstClr val="black"/>
                </a:solidFill>
                <a:latin typeface="Lucida Calligraphy" pitchFamily="66" charset="0"/>
                <a:cs typeface="Narkisim" pitchFamily="34" charset="-79"/>
              </a:rPr>
              <a:t>c-di-GMP</a:t>
            </a:r>
            <a:endParaRPr lang="en-US" sz="2800" dirty="0">
              <a:solidFill>
                <a:prstClr val="black"/>
              </a:solidFill>
              <a:latin typeface="Lucida Calligraphy" pitchFamily="66" charset="0"/>
              <a:cs typeface="Narkisim" pitchFamily="34" charset="-79"/>
            </a:endParaRPr>
          </a:p>
        </p:txBody>
      </p:sp>
      <p:pic>
        <p:nvPicPr>
          <p:cNvPr id="6" name="Picture 5"/>
          <p:cNvPicPr>
            <a:picLocks noChangeAspect="1"/>
          </p:cNvPicPr>
          <p:nvPr/>
        </p:nvPicPr>
        <p:blipFill>
          <a:blip r:embed="rId2"/>
          <a:stretch>
            <a:fillRect/>
          </a:stretch>
        </p:blipFill>
        <p:spPr>
          <a:xfrm>
            <a:off x="2786270" y="920523"/>
            <a:ext cx="2819400" cy="1628775"/>
          </a:xfrm>
          <a:prstGeom prst="rect">
            <a:avLst/>
          </a:prstGeom>
        </p:spPr>
      </p:pic>
      <p:sp>
        <p:nvSpPr>
          <p:cNvPr id="8" name="TextBox 7"/>
          <p:cNvSpPr txBox="1">
            <a:spLocks noChangeArrowheads="1"/>
          </p:cNvSpPr>
          <p:nvPr/>
        </p:nvSpPr>
        <p:spPr bwMode="auto">
          <a:xfrm>
            <a:off x="5638800" y="3659038"/>
            <a:ext cx="17427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a:defRPr>
            </a:lvl1pPr>
            <a:lvl2pPr marL="742950" indent="-285750" eaLnBrk="0" hangingPunct="0">
              <a:defRPr sz="2400">
                <a:solidFill>
                  <a:schemeClr val="tx1"/>
                </a:solidFill>
                <a:latin typeface="Times"/>
              </a:defRPr>
            </a:lvl2pPr>
            <a:lvl3pPr marL="1143000" indent="-228600" eaLnBrk="0" hangingPunct="0">
              <a:defRPr sz="2400">
                <a:solidFill>
                  <a:schemeClr val="tx1"/>
                </a:solidFill>
                <a:latin typeface="Times"/>
              </a:defRPr>
            </a:lvl3pPr>
            <a:lvl4pPr marL="1600200" indent="-228600" eaLnBrk="0" hangingPunct="0">
              <a:defRPr sz="2400">
                <a:solidFill>
                  <a:schemeClr val="tx1"/>
                </a:solidFill>
                <a:latin typeface="Times"/>
              </a:defRPr>
            </a:lvl4pPr>
            <a:lvl5pPr marL="2057400" indent="-228600" eaLnBrk="0" hangingPunct="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r>
              <a:rPr lang="en-US" sz="2800" dirty="0" smtClean="0">
                <a:solidFill>
                  <a:prstClr val="black"/>
                </a:solidFill>
                <a:latin typeface="Lucida Calligraphy" pitchFamily="66" charset="0"/>
                <a:cs typeface="Narkisim" pitchFamily="34" charset="-79"/>
              </a:rPr>
              <a:t>Biofilms</a:t>
            </a:r>
            <a:endParaRPr lang="en-US" sz="2800" dirty="0">
              <a:solidFill>
                <a:prstClr val="black"/>
              </a:solidFill>
              <a:latin typeface="Lucida Calligraphy" pitchFamily="66" charset="0"/>
              <a:cs typeface="Narkisim" pitchFamily="34" charset="-79"/>
            </a:endParaRPr>
          </a:p>
        </p:txBody>
      </p:sp>
      <p:pic>
        <p:nvPicPr>
          <p:cNvPr id="7" name="Picture 6"/>
          <p:cNvPicPr>
            <a:picLocks noChangeAspect="1"/>
          </p:cNvPicPr>
          <p:nvPr/>
        </p:nvPicPr>
        <p:blipFill>
          <a:blip r:embed="rId3"/>
          <a:stretch>
            <a:fillRect/>
          </a:stretch>
        </p:blipFill>
        <p:spPr>
          <a:xfrm>
            <a:off x="5605670" y="4302724"/>
            <a:ext cx="2053625" cy="2053625"/>
          </a:xfrm>
          <a:prstGeom prst="rect">
            <a:avLst/>
          </a:prstGeom>
        </p:spPr>
      </p:pic>
      <p:cxnSp>
        <p:nvCxnSpPr>
          <p:cNvPr id="21" name="Straight Arrow Connector 20"/>
          <p:cNvCxnSpPr/>
          <p:nvPr/>
        </p:nvCxnSpPr>
        <p:spPr>
          <a:xfrm>
            <a:off x="4728944" y="2971800"/>
            <a:ext cx="833656" cy="762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5610298">
            <a:off x="2981433" y="2896078"/>
            <a:ext cx="585546" cy="1028137"/>
            <a:chOff x="3090558" y="3689401"/>
            <a:chExt cx="585546" cy="1028137"/>
          </a:xfrm>
        </p:grpSpPr>
        <p:cxnSp>
          <p:nvCxnSpPr>
            <p:cNvPr id="9" name="Straight Connector 8"/>
            <p:cNvCxnSpPr/>
            <p:nvPr/>
          </p:nvCxnSpPr>
          <p:spPr>
            <a:xfrm rot="19987905">
              <a:off x="3090558" y="3689401"/>
              <a:ext cx="403242" cy="821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596104" flipV="1">
              <a:off x="3278772" y="4320207"/>
              <a:ext cx="754665" cy="399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Slide Number Placeholder 1"/>
          <p:cNvSpPr>
            <a:spLocks noGrp="1"/>
          </p:cNvSpPr>
          <p:nvPr>
            <p:ph type="sldNum" sz="quarter" idx="12"/>
          </p:nvPr>
        </p:nvSpPr>
        <p:spPr>
          <a:xfrm>
            <a:off x="6553200" y="6356350"/>
            <a:ext cx="2133600" cy="365125"/>
          </a:xfrm>
        </p:spPr>
        <p:txBody>
          <a:bodyPr/>
          <a:lstStyle/>
          <a:p>
            <a:fld id="{987F85EF-F281-4CA1-8964-A36FF46219F4}" type="slidenum">
              <a:rPr lang="en-US" smtClean="0">
                <a:solidFill>
                  <a:prstClr val="black">
                    <a:tint val="75000"/>
                  </a:prstClr>
                </a:solidFill>
              </a:rPr>
              <a:pPr/>
              <a:t>19</a:t>
            </a:fld>
            <a:endParaRPr lang="en-US">
              <a:solidFill>
                <a:prstClr val="black">
                  <a:tint val="75000"/>
                </a:prstClr>
              </a:solidFill>
            </a:endParaRPr>
          </a:p>
        </p:txBody>
      </p:sp>
      <p:sp>
        <p:nvSpPr>
          <p:cNvPr id="26"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7F85EF-F281-4CA1-8964-A36FF46219F4}" type="slidenum">
              <a:rPr lang="en-US" smtClean="0">
                <a:solidFill>
                  <a:prstClr val="black">
                    <a:tint val="75000"/>
                  </a:prstClr>
                </a:solidFill>
              </a:rPr>
              <a:pPr/>
              <a:t>19</a:t>
            </a:fld>
            <a:endParaRPr lang="en-US">
              <a:solidFill>
                <a:prstClr val="black">
                  <a:tint val="75000"/>
                </a:prstClr>
              </a:solidFill>
            </a:endParaRPr>
          </a:p>
        </p:txBody>
      </p:sp>
      <p:sp>
        <p:nvSpPr>
          <p:cNvPr id="27" name="TextBox 26"/>
          <p:cNvSpPr txBox="1">
            <a:spLocks noChangeArrowheads="1"/>
          </p:cNvSpPr>
          <p:nvPr/>
        </p:nvSpPr>
        <p:spPr bwMode="auto">
          <a:xfrm>
            <a:off x="1214059" y="3659038"/>
            <a:ext cx="17764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a:defRPr>
            </a:lvl1pPr>
            <a:lvl2pPr marL="742950" indent="-285750" eaLnBrk="0" hangingPunct="0">
              <a:defRPr sz="2400">
                <a:solidFill>
                  <a:schemeClr val="tx1"/>
                </a:solidFill>
                <a:latin typeface="Times"/>
              </a:defRPr>
            </a:lvl2pPr>
            <a:lvl3pPr marL="1143000" indent="-228600" eaLnBrk="0" hangingPunct="0">
              <a:defRPr sz="2400">
                <a:solidFill>
                  <a:schemeClr val="tx1"/>
                </a:solidFill>
                <a:latin typeface="Times"/>
              </a:defRPr>
            </a:lvl3pPr>
            <a:lvl4pPr marL="1600200" indent="-228600" eaLnBrk="0" hangingPunct="0">
              <a:defRPr sz="2400">
                <a:solidFill>
                  <a:schemeClr val="tx1"/>
                </a:solidFill>
                <a:latin typeface="Times"/>
              </a:defRPr>
            </a:lvl4pPr>
            <a:lvl5pPr marL="2057400" indent="-228600" eaLnBrk="0" hangingPunct="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r>
              <a:rPr lang="en-US" sz="2800" dirty="0" smtClean="0">
                <a:solidFill>
                  <a:prstClr val="black"/>
                </a:solidFill>
                <a:latin typeface="Lucida Calligraphy" pitchFamily="66" charset="0"/>
                <a:cs typeface="Narkisim" pitchFamily="34" charset="-79"/>
              </a:rPr>
              <a:t>Motility</a:t>
            </a:r>
            <a:endParaRPr lang="en-US" sz="2800" dirty="0">
              <a:solidFill>
                <a:prstClr val="black"/>
              </a:solidFill>
              <a:latin typeface="Lucida Calligraphy" pitchFamily="66" charset="0"/>
              <a:cs typeface="Narkisim" pitchFamily="34" charset="-79"/>
            </a:endParaRPr>
          </a:p>
        </p:txBody>
      </p:sp>
      <p:sp>
        <p:nvSpPr>
          <p:cNvPr id="16" name="AutoShape 2" descr="Image result for peritrichous flagella"/>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2" name="Picture 21"/>
          <p:cNvPicPr>
            <a:picLocks noChangeAspect="1"/>
          </p:cNvPicPr>
          <p:nvPr/>
        </p:nvPicPr>
        <p:blipFill>
          <a:blip r:embed="rId4"/>
          <a:stretch>
            <a:fillRect/>
          </a:stretch>
        </p:blipFill>
        <p:spPr>
          <a:xfrm>
            <a:off x="805936" y="4302725"/>
            <a:ext cx="2839778" cy="2053625"/>
          </a:xfrm>
          <a:prstGeom prst="rect">
            <a:avLst/>
          </a:prstGeom>
        </p:spPr>
      </p:pic>
      <p:sp>
        <p:nvSpPr>
          <p:cNvPr id="31" name="TextBox 30"/>
          <p:cNvSpPr txBox="1"/>
          <p:nvPr/>
        </p:nvSpPr>
        <p:spPr>
          <a:xfrm>
            <a:off x="3503702" y="2596334"/>
            <a:ext cx="1550424" cy="369332"/>
          </a:xfrm>
          <a:prstGeom prst="rect">
            <a:avLst/>
          </a:prstGeom>
          <a:noFill/>
        </p:spPr>
        <p:txBody>
          <a:bodyPr wrap="none" rtlCol="0">
            <a:spAutoFit/>
          </a:bodyPr>
          <a:lstStyle/>
          <a:p>
            <a:r>
              <a:rPr lang="en-US" dirty="0" smtClean="0">
                <a:solidFill>
                  <a:srgbClr val="C00000"/>
                </a:solidFill>
                <a:latin typeface="Ebrima" panose="02000000000000000000" pitchFamily="2" charset="0"/>
                <a:ea typeface="Ebrima" panose="02000000000000000000" pitchFamily="2" charset="0"/>
                <a:cs typeface="Ebrima" panose="02000000000000000000" pitchFamily="2" charset="0"/>
              </a:rPr>
              <a:t>Stick or Swim</a:t>
            </a:r>
            <a:endParaRPr lang="en-US" dirty="0">
              <a:solidFill>
                <a:srgbClr val="C00000"/>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00580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ECF571-FD63-4ABA-93D6-97815E73ED07}" type="slidenum">
              <a:rPr lang="en-US" smtClean="0"/>
              <a:pPr/>
              <a:t>2</a:t>
            </a:fld>
            <a:endParaRPr lang="en-US"/>
          </a:p>
        </p:txBody>
      </p:sp>
      <p:sp>
        <p:nvSpPr>
          <p:cNvPr id="3" name="Rectangle 2"/>
          <p:cNvSpPr txBox="1">
            <a:spLocks noChangeArrowheads="1"/>
          </p:cNvSpPr>
          <p:nvPr/>
        </p:nvSpPr>
        <p:spPr>
          <a:xfrm>
            <a:off x="685800" y="666482"/>
            <a:ext cx="7772400" cy="1219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333399"/>
                </a:solidFill>
                <a:latin typeface="Gabriola" pitchFamily="82" charset="0"/>
              </a:rPr>
              <a:t>Secretion and Translocation systems</a:t>
            </a:r>
            <a:endParaRPr lang="en-US" sz="4000" dirty="0">
              <a:solidFill>
                <a:srgbClr val="333399"/>
              </a:solidFill>
              <a:latin typeface="Gabriola" pitchFamily="82" charset="0"/>
            </a:endParaRPr>
          </a:p>
        </p:txBody>
      </p:sp>
      <p:sp>
        <p:nvSpPr>
          <p:cNvPr id="4" name="Rectangle 3"/>
          <p:cNvSpPr txBox="1">
            <a:spLocks noChangeArrowheads="1"/>
          </p:cNvSpPr>
          <p:nvPr/>
        </p:nvSpPr>
        <p:spPr>
          <a:xfrm>
            <a:off x="457200" y="18288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2000" dirty="0" smtClean="0">
                <a:latin typeface="Andalus" pitchFamily="18" charset="-78"/>
                <a:cs typeface="Andalus" pitchFamily="18" charset="-78"/>
              </a:rPr>
              <a:t>Sec-dependent pathway </a:t>
            </a:r>
          </a:p>
          <a:p>
            <a:pPr lvl="1">
              <a:lnSpc>
                <a:spcPct val="90000"/>
              </a:lnSpc>
            </a:pPr>
            <a:r>
              <a:rPr lang="en-US" sz="2000" dirty="0" smtClean="0">
                <a:latin typeface="Andalus" pitchFamily="18" charset="-78"/>
                <a:cs typeface="Andalus" pitchFamily="18" charset="-78"/>
              </a:rPr>
              <a:t>the major pathway for </a:t>
            </a:r>
            <a:r>
              <a:rPr lang="en-US" sz="2000" b="1" dirty="0" smtClean="0">
                <a:latin typeface="Andalus" pitchFamily="18" charset="-78"/>
                <a:cs typeface="Andalus" pitchFamily="18" charset="-78"/>
              </a:rPr>
              <a:t>all bacteria </a:t>
            </a:r>
            <a:r>
              <a:rPr lang="en-US" sz="2000" dirty="0" smtClean="0">
                <a:latin typeface="Andalus" pitchFamily="18" charset="-78"/>
                <a:cs typeface="Andalus" pitchFamily="18" charset="-78"/>
              </a:rPr>
              <a:t>for transporting proteins across the inner membrane</a:t>
            </a:r>
          </a:p>
          <a:p>
            <a:pPr lvl="1">
              <a:lnSpc>
                <a:spcPct val="90000"/>
              </a:lnSpc>
            </a:pPr>
            <a:endParaRPr lang="en-US" sz="2000" dirty="0" smtClean="0">
              <a:latin typeface="Andalus" pitchFamily="18" charset="-78"/>
              <a:cs typeface="Andalus" pitchFamily="18" charset="-78"/>
            </a:endParaRPr>
          </a:p>
          <a:p>
            <a:pPr lvl="1">
              <a:lnSpc>
                <a:spcPct val="90000"/>
              </a:lnSpc>
            </a:pPr>
            <a:r>
              <a:rPr lang="en-US" sz="2000" dirty="0" smtClean="0">
                <a:latin typeface="Andalus" pitchFamily="18" charset="-78"/>
                <a:cs typeface="Andalus" pitchFamily="18" charset="-78"/>
              </a:rPr>
              <a:t>Types </a:t>
            </a:r>
            <a:r>
              <a:rPr lang="en-US" sz="2000" dirty="0">
                <a:latin typeface="Andalus" pitchFamily="18" charset="-78"/>
                <a:cs typeface="Andalus" pitchFamily="18" charset="-78"/>
              </a:rPr>
              <a:t>I – Type </a:t>
            </a:r>
            <a:r>
              <a:rPr lang="en-US" sz="2000" dirty="0" smtClean="0">
                <a:latin typeface="Andalus" pitchFamily="18" charset="-78"/>
                <a:cs typeface="Andalus" pitchFamily="18" charset="-78"/>
              </a:rPr>
              <a:t>VII </a:t>
            </a:r>
            <a:r>
              <a:rPr lang="en-US" sz="2000" dirty="0">
                <a:latin typeface="Andalus" pitchFamily="18" charset="-78"/>
                <a:cs typeface="Andalus" pitchFamily="18" charset="-78"/>
              </a:rPr>
              <a:t>systems </a:t>
            </a:r>
            <a:endParaRPr lang="en-US" sz="2000" dirty="0" smtClean="0">
              <a:latin typeface="Andalus" pitchFamily="18" charset="-78"/>
              <a:cs typeface="Andalus" pitchFamily="18" charset="-78"/>
            </a:endParaRPr>
          </a:p>
          <a:p>
            <a:pPr lvl="1">
              <a:lnSpc>
                <a:spcPct val="90000"/>
              </a:lnSpc>
            </a:pPr>
            <a:r>
              <a:rPr lang="en-US" sz="2000" dirty="0" smtClean="0">
                <a:latin typeface="Andalus" pitchFamily="18" charset="-78"/>
                <a:cs typeface="Andalus" pitchFamily="18" charset="-78"/>
              </a:rPr>
              <a:t>cross the outer membrane </a:t>
            </a:r>
          </a:p>
          <a:p>
            <a:pPr lvl="1">
              <a:lnSpc>
                <a:spcPct val="90000"/>
              </a:lnSpc>
            </a:pPr>
            <a:endParaRPr lang="en-US" sz="2000" dirty="0" smtClean="0">
              <a:latin typeface="Andalus" pitchFamily="18" charset="-78"/>
              <a:cs typeface="Andalus" pitchFamily="18" charset="-78"/>
            </a:endParaRPr>
          </a:p>
          <a:p>
            <a:pPr>
              <a:lnSpc>
                <a:spcPct val="90000"/>
              </a:lnSpc>
            </a:pPr>
            <a:r>
              <a:rPr lang="en-US" sz="2000" dirty="0" smtClean="0">
                <a:latin typeface="Andalus" pitchFamily="18" charset="-78"/>
                <a:cs typeface="Andalus" pitchFamily="18" charset="-78"/>
              </a:rPr>
              <a:t>all pathways require energy </a:t>
            </a:r>
          </a:p>
        </p:txBody>
      </p:sp>
    </p:spTree>
    <p:extLst>
      <p:ext uri="{BB962C8B-B14F-4D97-AF65-F5344CB8AC3E}">
        <p14:creationId xmlns:p14="http://schemas.microsoft.com/office/powerpoint/2010/main" val="326578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EEAE72FF-4E55-412D-B30B-457D2D50B430}" type="slidenum">
              <a:rPr lang="en-US" smtClean="0">
                <a:solidFill>
                  <a:prstClr val="black">
                    <a:tint val="75000"/>
                  </a:prstClr>
                </a:solidFill>
              </a:rPr>
              <a:pPr/>
              <a:t>20</a:t>
            </a:fld>
            <a:endParaRPr lang="en-US">
              <a:solidFill>
                <a:prstClr val="black">
                  <a:tint val="75000"/>
                </a:prstClr>
              </a:solidFill>
            </a:endParaRPr>
          </a:p>
        </p:txBody>
      </p:sp>
      <p:pic>
        <p:nvPicPr>
          <p:cNvPr id="70" name="Picture 69"/>
          <p:cNvPicPr>
            <a:picLocks noChangeAspect="1"/>
          </p:cNvPicPr>
          <p:nvPr/>
        </p:nvPicPr>
        <p:blipFill>
          <a:blip r:embed="rId2"/>
          <a:stretch>
            <a:fillRect/>
          </a:stretch>
        </p:blipFill>
        <p:spPr>
          <a:xfrm>
            <a:off x="3113881" y="2301253"/>
            <a:ext cx="2819400" cy="1628775"/>
          </a:xfrm>
          <a:prstGeom prst="rect">
            <a:avLst/>
          </a:prstGeom>
        </p:spPr>
      </p:pic>
      <p:cxnSp>
        <p:nvCxnSpPr>
          <p:cNvPr id="4" name="Straight Arrow Connector 3"/>
          <p:cNvCxnSpPr/>
          <p:nvPr/>
        </p:nvCxnSpPr>
        <p:spPr>
          <a:xfrm>
            <a:off x="2014141" y="2213654"/>
            <a:ext cx="1219200" cy="4293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84005" y="1846941"/>
            <a:ext cx="730136" cy="369332"/>
          </a:xfrm>
          <a:prstGeom prst="rect">
            <a:avLst/>
          </a:prstGeom>
          <a:noFill/>
        </p:spPr>
        <p:txBody>
          <a:bodyPr wrap="none" rtlCol="0">
            <a:spAutoFit/>
          </a:bodyPr>
          <a:lstStyle/>
          <a:p>
            <a:r>
              <a:rPr lang="en-US" dirty="0" smtClean="0">
                <a:solidFill>
                  <a:prstClr val="black"/>
                </a:solidFill>
              </a:rPr>
              <a:t>2 GTP</a:t>
            </a:r>
            <a:endParaRPr lang="en-US" dirty="0">
              <a:solidFill>
                <a:prstClr val="black"/>
              </a:solidFill>
            </a:endParaRPr>
          </a:p>
        </p:txBody>
      </p:sp>
      <p:sp>
        <p:nvSpPr>
          <p:cNvPr id="10" name="TextBox 9"/>
          <p:cNvSpPr txBox="1"/>
          <p:nvPr/>
        </p:nvSpPr>
        <p:spPr>
          <a:xfrm>
            <a:off x="1014996" y="2590800"/>
            <a:ext cx="1804404" cy="615553"/>
          </a:xfrm>
          <a:prstGeom prst="rect">
            <a:avLst/>
          </a:prstGeom>
          <a:noFill/>
        </p:spPr>
        <p:txBody>
          <a:bodyPr wrap="none" rtlCol="0">
            <a:spAutoFit/>
          </a:bodyPr>
          <a:lstStyle/>
          <a:p>
            <a:pPr algn="ctr"/>
            <a:r>
              <a:rPr lang="en-US" sz="1600" dirty="0" err="1" smtClean="0">
                <a:solidFill>
                  <a:prstClr val="black"/>
                </a:solidFill>
              </a:rPr>
              <a:t>Diguanylate</a:t>
            </a:r>
            <a:r>
              <a:rPr lang="en-US" sz="1600" dirty="0" smtClean="0">
                <a:solidFill>
                  <a:prstClr val="black"/>
                </a:solidFill>
              </a:rPr>
              <a:t> cyclase</a:t>
            </a:r>
          </a:p>
          <a:p>
            <a:pPr algn="ctr"/>
            <a:r>
              <a:rPr lang="en-US" b="1" dirty="0" smtClean="0">
                <a:solidFill>
                  <a:prstClr val="black"/>
                </a:solidFill>
              </a:rPr>
              <a:t>DGC</a:t>
            </a:r>
            <a:endParaRPr lang="en-US" b="1" dirty="0">
              <a:solidFill>
                <a:prstClr val="black"/>
              </a:solidFill>
            </a:endParaRPr>
          </a:p>
        </p:txBody>
      </p:sp>
      <p:cxnSp>
        <p:nvCxnSpPr>
          <p:cNvPr id="12" name="Straight Arrow Connector 11"/>
          <p:cNvCxnSpPr/>
          <p:nvPr/>
        </p:nvCxnSpPr>
        <p:spPr>
          <a:xfrm flipV="1">
            <a:off x="5867400" y="2198783"/>
            <a:ext cx="1066799" cy="4682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48400" y="2584847"/>
            <a:ext cx="1762919" cy="615553"/>
          </a:xfrm>
          <a:prstGeom prst="rect">
            <a:avLst/>
          </a:prstGeom>
          <a:noFill/>
        </p:spPr>
        <p:txBody>
          <a:bodyPr wrap="none" rtlCol="0">
            <a:spAutoFit/>
          </a:bodyPr>
          <a:lstStyle/>
          <a:p>
            <a:pPr algn="ctr"/>
            <a:r>
              <a:rPr lang="en-US" sz="1600" dirty="0" smtClean="0">
                <a:solidFill>
                  <a:prstClr val="black"/>
                </a:solidFill>
              </a:rPr>
              <a:t>Phosphodiesterase</a:t>
            </a:r>
          </a:p>
          <a:p>
            <a:pPr algn="ctr"/>
            <a:r>
              <a:rPr lang="en-US" b="1" dirty="0" smtClean="0">
                <a:solidFill>
                  <a:prstClr val="black"/>
                </a:solidFill>
              </a:rPr>
              <a:t>PDE</a:t>
            </a:r>
            <a:endParaRPr lang="en-US" b="1" dirty="0">
              <a:solidFill>
                <a:prstClr val="black"/>
              </a:solidFill>
            </a:endParaRPr>
          </a:p>
        </p:txBody>
      </p:sp>
      <p:sp>
        <p:nvSpPr>
          <p:cNvPr id="18" name="TextBox 17"/>
          <p:cNvSpPr txBox="1"/>
          <p:nvPr/>
        </p:nvSpPr>
        <p:spPr>
          <a:xfrm>
            <a:off x="7003317" y="1846941"/>
            <a:ext cx="816249" cy="369332"/>
          </a:xfrm>
          <a:prstGeom prst="rect">
            <a:avLst/>
          </a:prstGeom>
          <a:noFill/>
        </p:spPr>
        <p:txBody>
          <a:bodyPr wrap="none" rtlCol="0">
            <a:spAutoFit/>
          </a:bodyPr>
          <a:lstStyle/>
          <a:p>
            <a:r>
              <a:rPr lang="en-US" dirty="0" smtClean="0">
                <a:solidFill>
                  <a:prstClr val="black"/>
                </a:solidFill>
              </a:rPr>
              <a:t>2 GMP</a:t>
            </a:r>
            <a:endParaRPr lang="en-US" dirty="0">
              <a:solidFill>
                <a:prstClr val="black"/>
              </a:solidFill>
            </a:endParaRPr>
          </a:p>
        </p:txBody>
      </p:sp>
      <p:grpSp>
        <p:nvGrpSpPr>
          <p:cNvPr id="15" name="Group 14"/>
          <p:cNvGrpSpPr/>
          <p:nvPr/>
        </p:nvGrpSpPr>
        <p:grpSpPr>
          <a:xfrm>
            <a:off x="2403799" y="1680254"/>
            <a:ext cx="829542" cy="554266"/>
            <a:chOff x="1270247" y="3020199"/>
            <a:chExt cx="569807" cy="408801"/>
          </a:xfrm>
        </p:grpSpPr>
        <p:sp>
          <p:nvSpPr>
            <p:cNvPr id="13" name="Oval 12"/>
            <p:cNvSpPr/>
            <p:nvPr/>
          </p:nvSpPr>
          <p:spPr>
            <a:xfrm>
              <a:off x="1270247" y="3020199"/>
              <a:ext cx="569807" cy="408801"/>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1319213" y="3099104"/>
              <a:ext cx="475892" cy="227002"/>
            </a:xfrm>
            <a:prstGeom prst="rect">
              <a:avLst/>
            </a:prstGeom>
            <a:noFill/>
          </p:spPr>
          <p:txBody>
            <a:bodyPr wrap="none" rtlCol="0">
              <a:spAutoFit/>
            </a:bodyPr>
            <a:lstStyle/>
            <a:p>
              <a:r>
                <a:rPr lang="en-US" sz="1400" dirty="0" smtClean="0">
                  <a:solidFill>
                    <a:prstClr val="black"/>
                  </a:solidFill>
                </a:rPr>
                <a:t>GGDEF</a:t>
              </a:r>
              <a:endParaRPr lang="en-US" sz="1400" dirty="0">
                <a:solidFill>
                  <a:prstClr val="black"/>
                </a:solidFill>
              </a:endParaRPr>
            </a:p>
          </p:txBody>
        </p:sp>
      </p:grpSp>
      <p:grpSp>
        <p:nvGrpSpPr>
          <p:cNvPr id="19" name="Group 18"/>
          <p:cNvGrpSpPr/>
          <p:nvPr/>
        </p:nvGrpSpPr>
        <p:grpSpPr>
          <a:xfrm>
            <a:off x="5708317" y="1600200"/>
            <a:ext cx="1073483" cy="667511"/>
            <a:chOff x="6477000" y="3172599"/>
            <a:chExt cx="775368" cy="477281"/>
          </a:xfrm>
        </p:grpSpPr>
        <p:sp>
          <p:nvSpPr>
            <p:cNvPr id="20" name="Oval 19"/>
            <p:cNvSpPr/>
            <p:nvPr/>
          </p:nvSpPr>
          <p:spPr>
            <a:xfrm>
              <a:off x="6553200" y="3172599"/>
              <a:ext cx="630885" cy="477281"/>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6477000" y="3217636"/>
              <a:ext cx="775368" cy="346080"/>
            </a:xfrm>
            <a:prstGeom prst="rect">
              <a:avLst/>
            </a:prstGeom>
            <a:noFill/>
          </p:spPr>
          <p:txBody>
            <a:bodyPr wrap="square" rtlCol="0">
              <a:spAutoFit/>
            </a:bodyPr>
            <a:lstStyle/>
            <a:p>
              <a:pPr algn="ctr"/>
              <a:r>
                <a:rPr lang="en-US" sz="1400" dirty="0" smtClean="0">
                  <a:solidFill>
                    <a:prstClr val="black"/>
                  </a:solidFill>
                </a:rPr>
                <a:t>EAL</a:t>
              </a:r>
            </a:p>
            <a:p>
              <a:pPr algn="ctr"/>
              <a:r>
                <a:rPr lang="en-US" sz="1400" dirty="0" smtClean="0">
                  <a:solidFill>
                    <a:prstClr val="black"/>
                  </a:solidFill>
                </a:rPr>
                <a:t>HD-GYP</a:t>
              </a:r>
              <a:endParaRPr lang="en-US" sz="1400" dirty="0">
                <a:solidFill>
                  <a:prstClr val="black"/>
                </a:solidFill>
              </a:endParaRPr>
            </a:p>
          </p:txBody>
        </p:sp>
      </p:grpSp>
      <p:grpSp>
        <p:nvGrpSpPr>
          <p:cNvPr id="33" name="Group 32"/>
          <p:cNvGrpSpPr/>
          <p:nvPr/>
        </p:nvGrpSpPr>
        <p:grpSpPr>
          <a:xfrm>
            <a:off x="1600200" y="1371600"/>
            <a:ext cx="5867400" cy="304800"/>
            <a:chOff x="1524000" y="1263028"/>
            <a:chExt cx="5867400" cy="304800"/>
          </a:xfrm>
        </p:grpSpPr>
        <p:sp>
          <p:nvSpPr>
            <p:cNvPr id="6" name="Lightning Bolt 5"/>
            <p:cNvSpPr/>
            <p:nvPr/>
          </p:nvSpPr>
          <p:spPr>
            <a:xfrm>
              <a:off x="1524000" y="1339228"/>
              <a:ext cx="914400" cy="228600"/>
            </a:xfrm>
            <a:prstGeom prst="lightningBol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Lightning Bolt 23"/>
            <p:cNvSpPr/>
            <p:nvPr/>
          </p:nvSpPr>
          <p:spPr>
            <a:xfrm flipH="1">
              <a:off x="6477000" y="1263028"/>
              <a:ext cx="914400" cy="228600"/>
            </a:xfrm>
            <a:prstGeom prst="lightningBol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8" name="Group 27"/>
          <p:cNvGrpSpPr/>
          <p:nvPr/>
        </p:nvGrpSpPr>
        <p:grpSpPr>
          <a:xfrm>
            <a:off x="3352800" y="685800"/>
            <a:ext cx="2164230" cy="1200329"/>
            <a:chOff x="3200400" y="1062946"/>
            <a:chExt cx="2164230" cy="1200329"/>
          </a:xfrm>
        </p:grpSpPr>
        <p:sp>
          <p:nvSpPr>
            <p:cNvPr id="22" name="TextBox 21"/>
            <p:cNvSpPr txBox="1"/>
            <p:nvPr/>
          </p:nvSpPr>
          <p:spPr>
            <a:xfrm>
              <a:off x="3886200" y="1062946"/>
              <a:ext cx="795411" cy="1200329"/>
            </a:xfrm>
            <a:prstGeom prst="rect">
              <a:avLst/>
            </a:prstGeom>
            <a:noFill/>
          </p:spPr>
          <p:txBody>
            <a:bodyPr wrap="none" rtlCol="0">
              <a:spAutoFit/>
            </a:bodyPr>
            <a:lstStyle/>
            <a:p>
              <a:pPr algn="ctr"/>
              <a:r>
                <a:rPr lang="en-US" b="1" dirty="0" smtClean="0">
                  <a:solidFill>
                    <a:prstClr val="black"/>
                  </a:solidFill>
                </a:rPr>
                <a:t>REC</a:t>
              </a:r>
            </a:p>
            <a:p>
              <a:pPr algn="ctr"/>
              <a:r>
                <a:rPr lang="en-US" b="1" dirty="0" smtClean="0">
                  <a:solidFill>
                    <a:prstClr val="black"/>
                  </a:solidFill>
                </a:rPr>
                <a:t>PAS</a:t>
              </a:r>
            </a:p>
            <a:p>
              <a:pPr algn="ctr"/>
              <a:r>
                <a:rPr lang="en-US" b="1" dirty="0" smtClean="0">
                  <a:solidFill>
                    <a:prstClr val="black"/>
                  </a:solidFill>
                </a:rPr>
                <a:t>GAF</a:t>
              </a:r>
            </a:p>
            <a:p>
              <a:pPr algn="ctr"/>
              <a:r>
                <a:rPr lang="en-US" b="1" dirty="0" smtClean="0">
                  <a:solidFill>
                    <a:prstClr val="black"/>
                  </a:solidFill>
                </a:rPr>
                <a:t>HAMP</a:t>
              </a:r>
              <a:endParaRPr lang="en-US" b="1" dirty="0">
                <a:solidFill>
                  <a:prstClr val="black"/>
                </a:solidFill>
              </a:endParaRPr>
            </a:p>
          </p:txBody>
        </p:sp>
        <p:cxnSp>
          <p:nvCxnSpPr>
            <p:cNvPr id="5" name="Straight Connector 4"/>
            <p:cNvCxnSpPr/>
            <p:nvPr/>
          </p:nvCxnSpPr>
          <p:spPr>
            <a:xfrm flipV="1">
              <a:off x="3200400" y="1524611"/>
              <a:ext cx="755314" cy="398678"/>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638955" y="1572108"/>
              <a:ext cx="725675" cy="35118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3886200" y="4191000"/>
            <a:ext cx="1301959" cy="1575375"/>
            <a:chOff x="3886200" y="4191000"/>
            <a:chExt cx="1301959" cy="1575375"/>
          </a:xfrm>
        </p:grpSpPr>
        <p:cxnSp>
          <p:nvCxnSpPr>
            <p:cNvPr id="30" name="Straight Arrow Connector 29"/>
            <p:cNvCxnSpPr/>
            <p:nvPr/>
          </p:nvCxnSpPr>
          <p:spPr>
            <a:xfrm>
              <a:off x="4419599" y="4191000"/>
              <a:ext cx="1" cy="914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886200" y="5181600"/>
              <a:ext cx="1301959" cy="584775"/>
            </a:xfrm>
            <a:prstGeom prst="rect">
              <a:avLst/>
            </a:prstGeom>
            <a:noFill/>
          </p:spPr>
          <p:txBody>
            <a:bodyPr wrap="none" rtlCol="0">
              <a:spAutoFit/>
            </a:bodyPr>
            <a:lstStyle/>
            <a:p>
              <a:r>
                <a:rPr lang="en-US" sz="3200" b="1" dirty="0" smtClean="0">
                  <a:solidFill>
                    <a:srgbClr val="C00000"/>
                  </a:solidFill>
                  <a:latin typeface="PMingLiU-ExtB" panose="02020500000000000000" pitchFamily="18" charset="-120"/>
                  <a:ea typeface="PMingLiU-ExtB" panose="02020500000000000000" pitchFamily="18" charset="-120"/>
                </a:rPr>
                <a:t>Target </a:t>
              </a:r>
              <a:endParaRPr lang="en-US" sz="3200" b="1" dirty="0">
                <a:solidFill>
                  <a:srgbClr val="C00000"/>
                </a:solidFill>
                <a:latin typeface="PMingLiU-ExtB" panose="02020500000000000000" pitchFamily="18" charset="-120"/>
                <a:ea typeface="PMingLiU-ExtB" panose="02020500000000000000" pitchFamily="18" charset="-120"/>
              </a:endParaRPr>
            </a:p>
          </p:txBody>
        </p:sp>
      </p:grpSp>
      <p:sp>
        <p:nvSpPr>
          <p:cNvPr id="2" name="TextBox 1"/>
          <p:cNvSpPr txBox="1"/>
          <p:nvPr/>
        </p:nvSpPr>
        <p:spPr>
          <a:xfrm>
            <a:off x="4740053" y="4191000"/>
            <a:ext cx="1067921" cy="400110"/>
          </a:xfrm>
          <a:prstGeom prst="rect">
            <a:avLst/>
          </a:prstGeom>
          <a:noFill/>
        </p:spPr>
        <p:txBody>
          <a:bodyPr wrap="none" rtlCol="0">
            <a:spAutoFit/>
          </a:bodyPr>
          <a:lstStyle/>
          <a:p>
            <a:r>
              <a:rPr lang="en-US" sz="2000" dirty="0" smtClean="0">
                <a:solidFill>
                  <a:prstClr val="black"/>
                </a:solidFill>
                <a:latin typeface="PMingLiU-ExtB" panose="02020500000000000000" pitchFamily="18" charset="-120"/>
                <a:ea typeface="PMingLiU-ExtB" panose="02020500000000000000" pitchFamily="18" charset="-120"/>
              </a:rPr>
              <a:t>Effectors</a:t>
            </a:r>
            <a:endParaRPr lang="en-US" sz="2000" dirty="0">
              <a:solidFill>
                <a:prstClr val="black"/>
              </a:solidFill>
              <a:latin typeface="PMingLiU-ExtB" panose="02020500000000000000" pitchFamily="18" charset="-120"/>
              <a:ea typeface="PMingLiU-ExtB" panose="02020500000000000000" pitchFamily="18" charset="-120"/>
            </a:endParaRPr>
          </a:p>
        </p:txBody>
      </p:sp>
      <p:sp>
        <p:nvSpPr>
          <p:cNvPr id="3" name="Rectangle 2"/>
          <p:cNvSpPr/>
          <p:nvPr/>
        </p:nvSpPr>
        <p:spPr>
          <a:xfrm>
            <a:off x="4485099" y="4507468"/>
            <a:ext cx="1768433" cy="369332"/>
          </a:xfrm>
          <a:prstGeom prst="rect">
            <a:avLst/>
          </a:prstGeom>
        </p:spPr>
        <p:txBody>
          <a:bodyPr wrap="none">
            <a:spAutoFit/>
          </a:bodyPr>
          <a:lstStyle/>
          <a:p>
            <a:r>
              <a:rPr lang="en-US" dirty="0" smtClean="0">
                <a:solidFill>
                  <a:prstClr val="black"/>
                </a:solidFill>
                <a:latin typeface="Aharoni" panose="02010803020104030203" pitchFamily="2" charset="-79"/>
                <a:cs typeface="Aharoni" panose="02010803020104030203" pitchFamily="2" charset="-79"/>
              </a:rPr>
              <a:t>Proteins / </a:t>
            </a:r>
            <a:r>
              <a:rPr lang="en-US" dirty="0">
                <a:solidFill>
                  <a:prstClr val="black"/>
                </a:solidFill>
                <a:latin typeface="Aharoni" panose="02010803020104030203" pitchFamily="2" charset="-79"/>
                <a:cs typeface="Aharoni" panose="02010803020104030203" pitchFamily="2" charset="-79"/>
              </a:rPr>
              <a:t>RNA</a:t>
            </a:r>
          </a:p>
        </p:txBody>
      </p:sp>
    </p:spTree>
    <p:extLst>
      <p:ext uri="{BB962C8B-B14F-4D97-AF65-F5344CB8AC3E}">
        <p14:creationId xmlns:p14="http://schemas.microsoft.com/office/powerpoint/2010/main" val="292899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a:defRPr>
            </a:lvl1pPr>
            <a:lvl2pPr marL="742950" indent="-285750" eaLnBrk="0" hangingPunct="0">
              <a:defRPr sz="2400">
                <a:solidFill>
                  <a:schemeClr val="tx1"/>
                </a:solidFill>
                <a:latin typeface="Times"/>
              </a:defRPr>
            </a:lvl2pPr>
            <a:lvl3pPr marL="1143000" indent="-228600" eaLnBrk="0" hangingPunct="0">
              <a:defRPr sz="2400">
                <a:solidFill>
                  <a:schemeClr val="tx1"/>
                </a:solidFill>
                <a:latin typeface="Times"/>
              </a:defRPr>
            </a:lvl3pPr>
            <a:lvl4pPr marL="1600200" indent="-228600" eaLnBrk="0" hangingPunct="0">
              <a:defRPr sz="2400">
                <a:solidFill>
                  <a:schemeClr val="tx1"/>
                </a:solidFill>
                <a:latin typeface="Times"/>
              </a:defRPr>
            </a:lvl4pPr>
            <a:lvl5pPr marL="2057400" indent="-228600" eaLnBrk="0" hangingPunct="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AF99FA5E-7F02-41C0-AF58-7FF8F0CA00DB}" type="slidenum">
              <a:rPr lang="en-US" sz="1400" smtClean="0">
                <a:ea typeface="SimSun" pitchFamily="2" charset="-122"/>
              </a:rPr>
              <a:pPr/>
              <a:t>21</a:t>
            </a:fld>
            <a:endParaRPr lang="en-US" sz="1400" smtClean="0">
              <a:ea typeface="SimSun" pitchFamily="2" charset="-122"/>
            </a:endParaRPr>
          </a:p>
        </p:txBody>
      </p:sp>
      <p:sp>
        <p:nvSpPr>
          <p:cNvPr id="17412" name="TextBox 2"/>
          <p:cNvSpPr txBox="1">
            <a:spLocks noChangeArrowheads="1"/>
          </p:cNvSpPr>
          <p:nvPr/>
        </p:nvSpPr>
        <p:spPr bwMode="auto">
          <a:xfrm>
            <a:off x="2362200" y="470075"/>
            <a:ext cx="38763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a:defRPr>
            </a:lvl1pPr>
            <a:lvl2pPr marL="742950" indent="-285750" eaLnBrk="0" hangingPunct="0">
              <a:defRPr sz="2400">
                <a:solidFill>
                  <a:schemeClr val="tx1"/>
                </a:solidFill>
                <a:latin typeface="Times"/>
              </a:defRPr>
            </a:lvl2pPr>
            <a:lvl3pPr marL="1143000" indent="-228600" eaLnBrk="0" hangingPunct="0">
              <a:defRPr sz="2400">
                <a:solidFill>
                  <a:schemeClr val="tx1"/>
                </a:solidFill>
                <a:latin typeface="Times"/>
              </a:defRPr>
            </a:lvl3pPr>
            <a:lvl4pPr marL="1600200" indent="-228600" eaLnBrk="0" hangingPunct="0">
              <a:defRPr sz="2400">
                <a:solidFill>
                  <a:schemeClr val="tx1"/>
                </a:solidFill>
                <a:latin typeface="Times"/>
              </a:defRPr>
            </a:lvl4pPr>
            <a:lvl5pPr marL="2057400" indent="-228600" eaLnBrk="0" hangingPunct="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r>
              <a:rPr lang="en-US" dirty="0" smtClean="0">
                <a:latin typeface="Baskerville Old Face" panose="02020602080505020303" pitchFamily="18" charset="0"/>
                <a:cs typeface="Narkisim" pitchFamily="34" charset="-79"/>
              </a:rPr>
              <a:t>c-di-GMP effectors and effects</a:t>
            </a:r>
            <a:endParaRPr lang="en-US" dirty="0">
              <a:latin typeface="Baskerville Old Face" panose="02020602080505020303" pitchFamily="18" charset="0"/>
              <a:cs typeface="Narkisim" pitchFamily="34" charset="-79"/>
            </a:endParaRPr>
          </a:p>
        </p:txBody>
      </p:sp>
      <p:sp>
        <p:nvSpPr>
          <p:cNvPr id="17413" name="TextBox 3"/>
          <p:cNvSpPr txBox="1">
            <a:spLocks noChangeArrowheads="1"/>
          </p:cNvSpPr>
          <p:nvPr/>
        </p:nvSpPr>
        <p:spPr bwMode="auto">
          <a:xfrm>
            <a:off x="6858000" y="5486400"/>
            <a:ext cx="21595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a:defRPr>
            </a:lvl1pPr>
            <a:lvl2pPr marL="742950" indent="-285750" eaLnBrk="0" hangingPunct="0">
              <a:defRPr sz="2400">
                <a:solidFill>
                  <a:schemeClr val="tx1"/>
                </a:solidFill>
                <a:latin typeface="Times"/>
              </a:defRPr>
            </a:lvl2pPr>
            <a:lvl3pPr marL="1143000" indent="-228600" eaLnBrk="0" hangingPunct="0">
              <a:defRPr sz="2400">
                <a:solidFill>
                  <a:schemeClr val="tx1"/>
                </a:solidFill>
                <a:latin typeface="Times"/>
              </a:defRPr>
            </a:lvl3pPr>
            <a:lvl4pPr marL="1600200" indent="-228600" eaLnBrk="0" hangingPunct="0">
              <a:defRPr sz="2400">
                <a:solidFill>
                  <a:schemeClr val="tx1"/>
                </a:solidFill>
                <a:latin typeface="Times"/>
              </a:defRPr>
            </a:lvl4pPr>
            <a:lvl5pPr marL="2057400" indent="-228600" eaLnBrk="0" hangingPunct="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r>
              <a:rPr lang="en-US" sz="1400" i="1" dirty="0" err="1"/>
              <a:t>Hengge</a:t>
            </a:r>
            <a:r>
              <a:rPr lang="en-US" sz="1400" i="1" dirty="0"/>
              <a:t> R, </a:t>
            </a:r>
            <a:r>
              <a:rPr lang="en-US" sz="1400" i="1" dirty="0" err="1"/>
              <a:t>Sci</a:t>
            </a:r>
            <a:r>
              <a:rPr lang="en-US" sz="1400" i="1" dirty="0"/>
              <a:t> Signal, 2010</a:t>
            </a:r>
          </a:p>
        </p:txBody>
      </p:sp>
      <p:pic>
        <p:nvPicPr>
          <p:cNvPr id="12" name="Picture 2" descr="http://stke.sciencemag.org/content/sigtrans/vol3/issue149/images/large/3149pe44-F1.jpeg"/>
          <p:cNvPicPr>
            <a:picLocks noChangeAspect="1" noChangeArrowheads="1"/>
          </p:cNvPicPr>
          <p:nvPr/>
        </p:nvPicPr>
        <p:blipFill rotWithShape="1">
          <a:blip r:embed="rId3">
            <a:extLst>
              <a:ext uri="{28A0092B-C50C-407E-A947-70E740481C1C}">
                <a14:useLocalDpi xmlns:a14="http://schemas.microsoft.com/office/drawing/2010/main" val="0"/>
              </a:ext>
            </a:extLst>
          </a:blip>
          <a:srcRect t="1" b="-1732"/>
          <a:stretch/>
        </p:blipFill>
        <p:spPr bwMode="auto">
          <a:xfrm>
            <a:off x="1620297" y="966376"/>
            <a:ext cx="5683250" cy="465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5242" y="2786856"/>
            <a:ext cx="912558" cy="369332"/>
          </a:xfrm>
          <a:prstGeom prst="rect">
            <a:avLst/>
          </a:prstGeom>
          <a:noFill/>
        </p:spPr>
        <p:txBody>
          <a:bodyPr wrap="none" rtlCol="0">
            <a:spAutoFit/>
          </a:bodyPr>
          <a:lstStyle/>
          <a:p>
            <a:r>
              <a:rPr lang="en-US" dirty="0" smtClean="0">
                <a:solidFill>
                  <a:srgbClr val="218406"/>
                </a:solidFill>
              </a:rPr>
              <a:t>Effector</a:t>
            </a:r>
            <a:endParaRPr lang="en-US" dirty="0">
              <a:solidFill>
                <a:srgbClr val="218406"/>
              </a:solidFill>
            </a:endParaRPr>
          </a:p>
        </p:txBody>
      </p:sp>
      <p:sp>
        <p:nvSpPr>
          <p:cNvPr id="13" name="TextBox 12"/>
          <p:cNvSpPr txBox="1"/>
          <p:nvPr/>
        </p:nvSpPr>
        <p:spPr>
          <a:xfrm>
            <a:off x="609172" y="4964668"/>
            <a:ext cx="764697" cy="369332"/>
          </a:xfrm>
          <a:prstGeom prst="rect">
            <a:avLst/>
          </a:prstGeom>
          <a:noFill/>
        </p:spPr>
        <p:txBody>
          <a:bodyPr wrap="none" rtlCol="0">
            <a:spAutoFit/>
          </a:bodyPr>
          <a:lstStyle/>
          <a:p>
            <a:r>
              <a:rPr lang="en-US" dirty="0" smtClean="0">
                <a:solidFill>
                  <a:srgbClr val="218406"/>
                </a:solidFill>
              </a:rPr>
              <a:t>Target</a:t>
            </a:r>
            <a:endParaRPr lang="en-US" dirty="0">
              <a:solidFill>
                <a:srgbClr val="218406"/>
              </a:solidFill>
            </a:endParaRPr>
          </a:p>
        </p:txBody>
      </p:sp>
      <p:sp>
        <p:nvSpPr>
          <p:cNvPr id="8" name="TextBox 7"/>
          <p:cNvSpPr txBox="1"/>
          <p:nvPr/>
        </p:nvSpPr>
        <p:spPr>
          <a:xfrm>
            <a:off x="5448299" y="1143000"/>
            <a:ext cx="599844" cy="369332"/>
          </a:xfrm>
          <a:prstGeom prst="rect">
            <a:avLst/>
          </a:prstGeom>
          <a:noFill/>
        </p:spPr>
        <p:txBody>
          <a:bodyPr wrap="none" rtlCol="0">
            <a:spAutoFit/>
          </a:bodyPr>
          <a:lstStyle/>
          <a:p>
            <a:pPr defTabSz="914400"/>
            <a:r>
              <a:rPr lang="en-US" b="1" dirty="0" err="1" smtClean="0">
                <a:solidFill>
                  <a:srgbClr val="008000"/>
                </a:solidFill>
                <a:latin typeface="Nyala" panose="02000504070300020003" pitchFamily="2" charset="0"/>
              </a:rPr>
              <a:t>YhjH</a:t>
            </a:r>
            <a:endParaRPr lang="en-US" b="1" dirty="0">
              <a:solidFill>
                <a:srgbClr val="008000"/>
              </a:solidFill>
              <a:latin typeface="Nyala" panose="02000504070300020003" pitchFamily="2" charset="0"/>
            </a:endParaRPr>
          </a:p>
        </p:txBody>
      </p:sp>
      <p:sp>
        <p:nvSpPr>
          <p:cNvPr id="9" name="TextBox 8"/>
          <p:cNvSpPr txBox="1"/>
          <p:nvPr/>
        </p:nvSpPr>
        <p:spPr>
          <a:xfrm>
            <a:off x="5247102" y="3048000"/>
            <a:ext cx="620298" cy="369332"/>
          </a:xfrm>
          <a:prstGeom prst="rect">
            <a:avLst/>
          </a:prstGeom>
          <a:noFill/>
        </p:spPr>
        <p:txBody>
          <a:bodyPr wrap="none" rtlCol="0">
            <a:spAutoFit/>
          </a:bodyPr>
          <a:lstStyle/>
          <a:p>
            <a:pPr defTabSz="914400"/>
            <a:r>
              <a:rPr lang="en-US" b="1" dirty="0" err="1" smtClean="0">
                <a:solidFill>
                  <a:srgbClr val="C00000"/>
                </a:solidFill>
                <a:latin typeface="Nyala" panose="02000504070300020003" pitchFamily="2" charset="0"/>
              </a:rPr>
              <a:t>YcgR</a:t>
            </a:r>
            <a:endParaRPr lang="en-US" b="1" dirty="0">
              <a:solidFill>
                <a:srgbClr val="C00000"/>
              </a:solidFill>
              <a:latin typeface="Nyala" panose="02000504070300020003" pitchFamily="2" charset="0"/>
            </a:endParaRPr>
          </a:p>
        </p:txBody>
      </p:sp>
      <p:sp>
        <p:nvSpPr>
          <p:cNvPr id="2" name="Oval 1"/>
          <p:cNvSpPr/>
          <p:nvPr/>
        </p:nvSpPr>
        <p:spPr>
          <a:xfrm>
            <a:off x="5562600" y="4800600"/>
            <a:ext cx="404907"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48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87F85EF-F281-4CA1-8964-A36FF46219F4}" type="slidenum">
              <a:rPr lang="en-US" smtClean="0">
                <a:solidFill>
                  <a:prstClr val="black">
                    <a:tint val="75000"/>
                  </a:prstClr>
                </a:solidFill>
              </a:rPr>
              <a:pPr/>
              <a:t>22</a:t>
            </a:fld>
            <a:endParaRPr lang="en-US" dirty="0">
              <a:solidFill>
                <a:prstClr val="black">
                  <a:tint val="75000"/>
                </a:prstClr>
              </a:solidFill>
            </a:endParaRPr>
          </a:p>
        </p:txBody>
      </p:sp>
      <p:sp>
        <p:nvSpPr>
          <p:cNvPr id="3" name="TextBox 2"/>
          <p:cNvSpPr txBox="1"/>
          <p:nvPr/>
        </p:nvSpPr>
        <p:spPr>
          <a:xfrm>
            <a:off x="1515979" y="411062"/>
            <a:ext cx="6162723" cy="391525"/>
          </a:xfrm>
          <a:prstGeom prst="rect">
            <a:avLst/>
          </a:prstGeom>
          <a:noFill/>
        </p:spPr>
        <p:txBody>
          <a:bodyPr wrap="none" lIns="82936" tIns="41469" rIns="82936" bIns="41469">
            <a:spAutoFit/>
          </a:bodyPr>
          <a:lstStyle/>
          <a:p>
            <a:pPr algn="ctr">
              <a:defRPr/>
            </a:pPr>
            <a:r>
              <a:rPr lang="en-US" sz="2000" b="1" dirty="0" smtClean="0">
                <a:solidFill>
                  <a:prstClr val="black"/>
                </a:solidFill>
                <a:latin typeface="Baskerville Old Face" panose="02020602080505020303" pitchFamily="18" charset="0"/>
                <a:cs typeface="Times New Roman" pitchFamily="18" charset="0"/>
              </a:rPr>
              <a:t>Two models for how speed is reduced by </a:t>
            </a:r>
            <a:r>
              <a:rPr lang="en-US" sz="2000" b="1" dirty="0" err="1" smtClean="0">
                <a:solidFill>
                  <a:prstClr val="black"/>
                </a:solidFill>
                <a:latin typeface="Baskerville Old Face" panose="02020602080505020303" pitchFamily="18" charset="0"/>
                <a:cs typeface="Times New Roman" pitchFamily="18" charset="0"/>
              </a:rPr>
              <a:t>YcgR</a:t>
            </a:r>
            <a:r>
              <a:rPr lang="en-US" sz="2000" b="1" dirty="0" smtClean="0">
                <a:solidFill>
                  <a:prstClr val="black"/>
                </a:solidFill>
                <a:latin typeface="Baskerville Old Face" panose="02020602080505020303" pitchFamily="18" charset="0"/>
                <a:cs typeface="Times New Roman" pitchFamily="18" charset="0"/>
              </a:rPr>
              <a:t>::c-di-GMP </a:t>
            </a:r>
          </a:p>
        </p:txBody>
      </p:sp>
      <p:pic>
        <p:nvPicPr>
          <p:cNvPr id="3081" name="Picture 9" descr="C:\Users\Rasika\Desktop\Rasika\Current.ms\Vincent\Revised Submission\Harshey Cover Image.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914400"/>
            <a:ext cx="4919126" cy="23923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458195" y="3276600"/>
            <a:ext cx="2103461" cy="400110"/>
          </a:xfrm>
          <a:prstGeom prst="rect">
            <a:avLst/>
          </a:prstGeom>
          <a:noFill/>
        </p:spPr>
        <p:txBody>
          <a:bodyPr wrap="none" rtlCol="0">
            <a:spAutoFit/>
          </a:bodyPr>
          <a:lstStyle/>
          <a:p>
            <a:r>
              <a:rPr lang="en-US" sz="2000" dirty="0" smtClean="0">
                <a:solidFill>
                  <a:srgbClr val="0070C0"/>
                </a:solidFill>
                <a:latin typeface="Nyala" panose="02000504070300020003" pitchFamily="2" charset="0"/>
              </a:rPr>
              <a:t>Blair-Harshey model</a:t>
            </a:r>
            <a:endParaRPr lang="en-US" sz="2000" dirty="0">
              <a:solidFill>
                <a:srgbClr val="0070C0"/>
              </a:solidFill>
              <a:latin typeface="Nyala" panose="02000504070300020003" pitchFamily="2" charset="0"/>
            </a:endParaRPr>
          </a:p>
        </p:txBody>
      </p:sp>
      <p:grpSp>
        <p:nvGrpSpPr>
          <p:cNvPr id="11" name="Group 10"/>
          <p:cNvGrpSpPr/>
          <p:nvPr/>
        </p:nvGrpSpPr>
        <p:grpSpPr>
          <a:xfrm>
            <a:off x="3200400" y="3954676"/>
            <a:ext cx="3624118" cy="2506778"/>
            <a:chOff x="3727939" y="4148217"/>
            <a:chExt cx="3624118" cy="2506778"/>
          </a:xfrm>
        </p:grpSpPr>
        <p:pic>
          <p:nvPicPr>
            <p:cNvPr id="3082"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269" r="2662" b="7739"/>
            <a:stretch/>
          </p:blipFill>
          <p:spPr bwMode="auto">
            <a:xfrm>
              <a:off x="3727939" y="4148217"/>
              <a:ext cx="2215661" cy="250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077349" y="5791200"/>
              <a:ext cx="1274708" cy="400110"/>
            </a:xfrm>
            <a:prstGeom prst="rect">
              <a:avLst/>
            </a:prstGeom>
            <a:noFill/>
          </p:spPr>
          <p:txBody>
            <a:bodyPr wrap="none" rtlCol="0">
              <a:spAutoFit/>
            </a:bodyPr>
            <a:lstStyle/>
            <a:p>
              <a:r>
                <a:rPr lang="en-US" sz="2000" dirty="0" smtClean="0">
                  <a:solidFill>
                    <a:srgbClr val="0070C0"/>
                  </a:solidFill>
                  <a:latin typeface="Nyala" panose="02000504070300020003" pitchFamily="2" charset="0"/>
                </a:rPr>
                <a:t>Jenal model</a:t>
              </a:r>
              <a:endParaRPr lang="en-US" sz="2000" dirty="0">
                <a:solidFill>
                  <a:srgbClr val="0070C0"/>
                </a:solidFill>
                <a:latin typeface="Nyala" panose="02000504070300020003" pitchFamily="2" charset="0"/>
              </a:endParaRPr>
            </a:p>
          </p:txBody>
        </p:sp>
      </p:grpSp>
      <p:sp>
        <p:nvSpPr>
          <p:cNvPr id="10" name="TextBox 9"/>
          <p:cNvSpPr txBox="1"/>
          <p:nvPr/>
        </p:nvSpPr>
        <p:spPr>
          <a:xfrm>
            <a:off x="154240" y="3581400"/>
            <a:ext cx="9095247" cy="3139321"/>
          </a:xfrm>
          <a:prstGeom prst="rect">
            <a:avLst/>
          </a:prstGeom>
          <a:noFill/>
        </p:spPr>
        <p:txBody>
          <a:bodyPr wrap="none" rtlCol="0">
            <a:spAutoFit/>
          </a:bodyPr>
          <a:lstStyle/>
          <a:p>
            <a:r>
              <a:rPr lang="en-US" dirty="0" err="1" smtClean="0">
                <a:solidFill>
                  <a:schemeClr val="accent2">
                    <a:lumMod val="75000"/>
                  </a:schemeClr>
                </a:solidFill>
                <a:latin typeface="Times New Roman" pitchFamily="18" charset="0"/>
                <a:cs typeface="Times New Roman" pitchFamily="18" charset="0"/>
              </a:rPr>
              <a:t>YcgRc</a:t>
            </a:r>
            <a:r>
              <a:rPr lang="en-US" dirty="0" smtClean="0">
                <a:solidFill>
                  <a:schemeClr val="accent2">
                    <a:lumMod val="75000"/>
                  </a:schemeClr>
                </a:solidFill>
                <a:latin typeface="Times New Roman" pitchFamily="18" charset="0"/>
                <a:cs typeface="Times New Roman" pitchFamily="18" charset="0"/>
              </a:rPr>
              <a:t> binds to </a:t>
            </a:r>
            <a:r>
              <a:rPr lang="en-US" dirty="0" err="1" smtClean="0">
                <a:solidFill>
                  <a:schemeClr val="accent2">
                    <a:lumMod val="75000"/>
                  </a:schemeClr>
                </a:solidFill>
                <a:latin typeface="Times New Roman" pitchFamily="18" charset="0"/>
                <a:cs typeface="Times New Roman" pitchFamily="18" charset="0"/>
              </a:rPr>
              <a:t>FliM</a:t>
            </a:r>
            <a:r>
              <a:rPr lang="en-US" dirty="0" smtClean="0">
                <a:solidFill>
                  <a:schemeClr val="accent2">
                    <a:lumMod val="75000"/>
                  </a:schemeClr>
                </a:solidFill>
                <a:latin typeface="Times New Roman" pitchFamily="18" charset="0"/>
                <a:cs typeface="Times New Roman" pitchFamily="18" charset="0"/>
              </a:rPr>
              <a:t> and skews bias, while disrupting </a:t>
            </a:r>
            <a:r>
              <a:rPr lang="en-US" dirty="0" err="1" smtClean="0">
                <a:solidFill>
                  <a:schemeClr val="accent2">
                    <a:lumMod val="75000"/>
                  </a:schemeClr>
                </a:solidFill>
                <a:latin typeface="Times New Roman" pitchFamily="18" charset="0"/>
                <a:cs typeface="Times New Roman" pitchFamily="18" charset="0"/>
              </a:rPr>
              <a:t>FliG-MotA</a:t>
            </a:r>
            <a:r>
              <a:rPr lang="en-US" dirty="0" smtClean="0">
                <a:solidFill>
                  <a:schemeClr val="accent2">
                    <a:lumMod val="75000"/>
                  </a:schemeClr>
                </a:solidFill>
                <a:latin typeface="Times New Roman" pitchFamily="18" charset="0"/>
                <a:cs typeface="Times New Roman" pitchFamily="18" charset="0"/>
              </a:rPr>
              <a:t> interactions to act as brake</a:t>
            </a:r>
          </a:p>
          <a:p>
            <a:endParaRPr lang="en-US" b="1" dirty="0" smtClean="0">
              <a:solidFill>
                <a:schemeClr val="accent2">
                  <a:lumMod val="75000"/>
                </a:schemeClr>
              </a:solidFill>
              <a:latin typeface="Times New Roman" pitchFamily="18" charset="0"/>
              <a:cs typeface="Times New Roman" pitchFamily="18" charset="0"/>
            </a:endParaRPr>
          </a:p>
          <a:p>
            <a:endParaRPr lang="en-US" b="1" dirty="0">
              <a:solidFill>
                <a:schemeClr val="accent2">
                  <a:lumMod val="75000"/>
                </a:schemeClr>
              </a:solidFill>
              <a:latin typeface="Times New Roman" pitchFamily="18" charset="0"/>
              <a:cs typeface="Times New Roman" pitchFamily="18" charset="0"/>
            </a:endParaRPr>
          </a:p>
          <a:p>
            <a:endParaRPr lang="en-US" b="1" dirty="0" smtClean="0">
              <a:solidFill>
                <a:schemeClr val="accent2">
                  <a:lumMod val="75000"/>
                </a:schemeClr>
              </a:solidFill>
              <a:latin typeface="Times New Roman" pitchFamily="18" charset="0"/>
              <a:cs typeface="Times New Roman" pitchFamily="18" charset="0"/>
            </a:endParaRPr>
          </a:p>
          <a:p>
            <a:endParaRPr lang="en-US" b="1" dirty="0">
              <a:solidFill>
                <a:schemeClr val="accent2">
                  <a:lumMod val="75000"/>
                </a:schemeClr>
              </a:solidFill>
              <a:latin typeface="Times New Roman" pitchFamily="18" charset="0"/>
              <a:cs typeface="Times New Roman" pitchFamily="18" charset="0"/>
            </a:endParaRPr>
          </a:p>
          <a:p>
            <a:endParaRPr lang="en-US" b="1" dirty="0" smtClean="0">
              <a:solidFill>
                <a:schemeClr val="accent2">
                  <a:lumMod val="75000"/>
                </a:schemeClr>
              </a:solidFill>
              <a:latin typeface="Times New Roman" pitchFamily="18" charset="0"/>
              <a:cs typeface="Times New Roman" pitchFamily="18" charset="0"/>
            </a:endParaRPr>
          </a:p>
          <a:p>
            <a:endParaRPr lang="en-US" b="1" dirty="0">
              <a:solidFill>
                <a:schemeClr val="accent2">
                  <a:lumMod val="75000"/>
                </a:schemeClr>
              </a:solidFill>
              <a:latin typeface="Times New Roman" pitchFamily="18" charset="0"/>
              <a:cs typeface="Times New Roman" pitchFamily="18" charset="0"/>
            </a:endParaRPr>
          </a:p>
          <a:p>
            <a:endParaRPr lang="en-US" b="1" dirty="0" smtClean="0">
              <a:solidFill>
                <a:schemeClr val="accent2">
                  <a:lumMod val="75000"/>
                </a:schemeClr>
              </a:solidFill>
              <a:latin typeface="Times New Roman" pitchFamily="18" charset="0"/>
              <a:cs typeface="Times New Roman" pitchFamily="18" charset="0"/>
            </a:endParaRPr>
          </a:p>
          <a:p>
            <a:endParaRPr lang="en-US" b="1" dirty="0">
              <a:solidFill>
                <a:schemeClr val="accent2">
                  <a:lumMod val="75000"/>
                </a:schemeClr>
              </a:solidFill>
              <a:latin typeface="Times New Roman" pitchFamily="18" charset="0"/>
              <a:cs typeface="Times New Roman" pitchFamily="18" charset="0"/>
            </a:endParaRPr>
          </a:p>
          <a:p>
            <a:endParaRPr lang="en-US" b="1" dirty="0" smtClean="0">
              <a:solidFill>
                <a:schemeClr val="accent2">
                  <a:lumMod val="75000"/>
                </a:schemeClr>
              </a:solidFill>
              <a:latin typeface="Times New Roman" pitchFamily="18" charset="0"/>
              <a:cs typeface="Times New Roman" pitchFamily="18" charset="0"/>
            </a:endParaRPr>
          </a:p>
          <a:p>
            <a:r>
              <a:rPr lang="en-US" b="1" dirty="0" smtClean="0">
                <a:solidFill>
                  <a:schemeClr val="accent2">
                    <a:lumMod val="75000"/>
                  </a:schemeClr>
                </a:solidFill>
                <a:latin typeface="Times New Roman" pitchFamily="18" charset="0"/>
                <a:cs typeface="Times New Roman" pitchFamily="18" charset="0"/>
              </a:rPr>
              <a:t>		    </a:t>
            </a:r>
            <a:r>
              <a:rPr lang="en-US" dirty="0" err="1" smtClean="0">
                <a:solidFill>
                  <a:schemeClr val="accent2">
                    <a:lumMod val="75000"/>
                  </a:schemeClr>
                </a:solidFill>
                <a:latin typeface="Times New Roman" pitchFamily="18" charset="0"/>
                <a:cs typeface="Times New Roman" pitchFamily="18" charset="0"/>
              </a:rPr>
              <a:t>YcgRc</a:t>
            </a:r>
            <a:r>
              <a:rPr lang="en-US" dirty="0" smtClean="0">
                <a:solidFill>
                  <a:schemeClr val="accent2">
                    <a:lumMod val="75000"/>
                  </a:schemeClr>
                </a:solidFill>
                <a:latin typeface="Times New Roman" pitchFamily="18" charset="0"/>
                <a:cs typeface="Times New Roman" pitchFamily="18" charset="0"/>
              </a:rPr>
              <a:t> disrupts </a:t>
            </a:r>
            <a:r>
              <a:rPr lang="en-US" dirty="0" err="1" smtClean="0">
                <a:solidFill>
                  <a:schemeClr val="accent2">
                    <a:lumMod val="75000"/>
                  </a:schemeClr>
                </a:solidFill>
                <a:latin typeface="Times New Roman" pitchFamily="18" charset="0"/>
                <a:cs typeface="Times New Roman" pitchFamily="18" charset="0"/>
              </a:rPr>
              <a:t>FliG-MotA</a:t>
            </a:r>
            <a:r>
              <a:rPr lang="en-US" dirty="0" smtClean="0">
                <a:solidFill>
                  <a:schemeClr val="accent2">
                    <a:lumMod val="75000"/>
                  </a:schemeClr>
                </a:solidFill>
                <a:latin typeface="Times New Roman" pitchFamily="18" charset="0"/>
                <a:cs typeface="Times New Roman" pitchFamily="18" charset="0"/>
              </a:rPr>
              <a:t> interaction</a:t>
            </a:r>
          </a:p>
        </p:txBody>
      </p:sp>
    </p:spTree>
    <p:extLst>
      <p:ext uri="{BB962C8B-B14F-4D97-AF65-F5344CB8AC3E}">
        <p14:creationId xmlns:p14="http://schemas.microsoft.com/office/powerpoint/2010/main" val="1573375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876" t="19065" r="21770" b="30511"/>
          <a:stretch/>
        </p:blipFill>
        <p:spPr bwMode="auto">
          <a:xfrm>
            <a:off x="1812234" y="986052"/>
            <a:ext cx="5274366" cy="3585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0" y="4694872"/>
            <a:ext cx="8373126" cy="1477328"/>
          </a:xfrm>
          <a:prstGeom prst="rect">
            <a:avLst/>
          </a:prstGeom>
          <a:noFill/>
        </p:spPr>
        <p:txBody>
          <a:bodyPr wrap="none" rtlCol="0">
            <a:spAutoFit/>
          </a:bodyPr>
          <a:lstStyle/>
          <a:p>
            <a:r>
              <a:rPr lang="en-US" b="1" dirty="0" smtClean="0">
                <a:solidFill>
                  <a:schemeClr val="accent2">
                    <a:lumMod val="75000"/>
                  </a:schemeClr>
                </a:solidFill>
                <a:latin typeface="Times New Roman" pitchFamily="18" charset="0"/>
                <a:cs typeface="Times New Roman" pitchFamily="18" charset="0"/>
              </a:rPr>
              <a:t>A.</a:t>
            </a:r>
            <a:r>
              <a:rPr lang="en-US" dirty="0" smtClean="0">
                <a:solidFill>
                  <a:schemeClr val="accent2">
                    <a:lumMod val="75000"/>
                  </a:schemeClr>
                </a:solidFill>
                <a:latin typeface="Times New Roman" pitchFamily="18" charset="0"/>
                <a:cs typeface="Times New Roman" pitchFamily="18" charset="0"/>
              </a:rPr>
              <a:t> </a:t>
            </a:r>
            <a:r>
              <a:rPr lang="en-US" dirty="0" err="1" smtClean="0">
                <a:solidFill>
                  <a:schemeClr val="accent2">
                    <a:lumMod val="75000"/>
                  </a:schemeClr>
                </a:solidFill>
                <a:latin typeface="Times New Roman" pitchFamily="18" charset="0"/>
                <a:cs typeface="Times New Roman" pitchFamily="18" charset="0"/>
              </a:rPr>
              <a:t>SinR</a:t>
            </a:r>
            <a:r>
              <a:rPr lang="en-US" dirty="0" smtClean="0">
                <a:solidFill>
                  <a:schemeClr val="accent2">
                    <a:lumMod val="75000"/>
                  </a:schemeClr>
                </a:solidFill>
                <a:latin typeface="Times New Roman" pitchFamily="18" charset="0"/>
                <a:cs typeface="Times New Roman" pitchFamily="18" charset="0"/>
              </a:rPr>
              <a:t> governs the alternate regulation of motility and biofilm formation by inhibiting</a:t>
            </a:r>
          </a:p>
          <a:p>
            <a:r>
              <a:rPr lang="en-US" dirty="0" smtClean="0">
                <a:solidFill>
                  <a:schemeClr val="accent2">
                    <a:lumMod val="75000"/>
                  </a:schemeClr>
                </a:solidFill>
                <a:latin typeface="Times New Roman" pitchFamily="18" charset="0"/>
                <a:cs typeface="Times New Roman" pitchFamily="18" charset="0"/>
              </a:rPr>
              <a:t>expression of the </a:t>
            </a:r>
            <a:r>
              <a:rPr lang="en-US" i="1" dirty="0" err="1" smtClean="0">
                <a:solidFill>
                  <a:schemeClr val="accent2">
                    <a:lumMod val="75000"/>
                  </a:schemeClr>
                </a:solidFill>
                <a:latin typeface="Times New Roman" pitchFamily="18" charset="0"/>
                <a:cs typeface="Times New Roman" pitchFamily="18" charset="0"/>
              </a:rPr>
              <a:t>eps</a:t>
            </a:r>
            <a:r>
              <a:rPr lang="en-US" dirty="0" smtClean="0">
                <a:solidFill>
                  <a:schemeClr val="accent2">
                    <a:lumMod val="75000"/>
                  </a:schemeClr>
                </a:solidFill>
                <a:latin typeface="Times New Roman" pitchFamily="18" charset="0"/>
                <a:cs typeface="Times New Roman" pitchFamily="18" charset="0"/>
              </a:rPr>
              <a:t> operon. During biofilm formation, the operon expresses both the </a:t>
            </a:r>
          </a:p>
          <a:p>
            <a:r>
              <a:rPr lang="en-US" dirty="0">
                <a:solidFill>
                  <a:schemeClr val="accent2">
                    <a:lumMod val="75000"/>
                  </a:schemeClr>
                </a:solidFill>
                <a:latin typeface="Times New Roman" pitchFamily="18" charset="0"/>
                <a:cs typeface="Times New Roman" pitchFamily="18" charset="0"/>
              </a:rPr>
              <a:t>b</a:t>
            </a:r>
            <a:r>
              <a:rPr lang="en-US" dirty="0" smtClean="0">
                <a:solidFill>
                  <a:schemeClr val="accent2">
                    <a:lumMod val="75000"/>
                  </a:schemeClr>
                </a:solidFill>
                <a:latin typeface="Times New Roman" pitchFamily="18" charset="0"/>
                <a:cs typeface="Times New Roman" pitchFamily="18" charset="0"/>
              </a:rPr>
              <a:t>iofilm matrix and </a:t>
            </a:r>
            <a:r>
              <a:rPr lang="en-US" dirty="0" err="1" smtClean="0">
                <a:solidFill>
                  <a:schemeClr val="accent2">
                    <a:lumMod val="75000"/>
                  </a:schemeClr>
                </a:solidFill>
                <a:latin typeface="Times New Roman" pitchFamily="18" charset="0"/>
                <a:cs typeface="Times New Roman" pitchFamily="18" charset="0"/>
              </a:rPr>
              <a:t>EpsE</a:t>
            </a:r>
            <a:r>
              <a:rPr lang="en-US" dirty="0" smtClean="0">
                <a:solidFill>
                  <a:schemeClr val="accent2">
                    <a:lumMod val="75000"/>
                  </a:schemeClr>
                </a:solidFill>
                <a:latin typeface="Times New Roman" pitchFamily="18" charset="0"/>
                <a:cs typeface="Times New Roman" pitchFamily="18" charset="0"/>
              </a:rPr>
              <a:t>, a motility inhibitor.</a:t>
            </a:r>
          </a:p>
          <a:p>
            <a:endParaRPr lang="en-US" dirty="0" smtClean="0">
              <a:solidFill>
                <a:schemeClr val="accent2">
                  <a:lumMod val="75000"/>
                </a:schemeClr>
              </a:solidFill>
              <a:latin typeface="Times New Roman" pitchFamily="18" charset="0"/>
              <a:cs typeface="Times New Roman" pitchFamily="18" charset="0"/>
            </a:endParaRPr>
          </a:p>
          <a:p>
            <a:r>
              <a:rPr lang="en-US" b="1" dirty="0" smtClean="0">
                <a:solidFill>
                  <a:schemeClr val="accent2">
                    <a:lumMod val="75000"/>
                  </a:schemeClr>
                </a:solidFill>
                <a:latin typeface="Times New Roman" pitchFamily="18" charset="0"/>
                <a:cs typeface="Times New Roman" pitchFamily="18" charset="0"/>
              </a:rPr>
              <a:t>B</a:t>
            </a:r>
            <a:r>
              <a:rPr lang="en-US" dirty="0" smtClean="0">
                <a:solidFill>
                  <a:schemeClr val="accent2">
                    <a:lumMod val="75000"/>
                  </a:schemeClr>
                </a:solidFill>
                <a:latin typeface="Times New Roman" pitchFamily="18" charset="0"/>
                <a:cs typeface="Times New Roman" pitchFamily="18" charset="0"/>
              </a:rPr>
              <a:t>. </a:t>
            </a:r>
            <a:r>
              <a:rPr lang="en-US" dirty="0" err="1" smtClean="0">
                <a:solidFill>
                  <a:schemeClr val="accent2">
                    <a:lumMod val="75000"/>
                  </a:schemeClr>
                </a:solidFill>
                <a:latin typeface="Times New Roman" pitchFamily="18" charset="0"/>
                <a:cs typeface="Times New Roman" pitchFamily="18" charset="0"/>
              </a:rPr>
              <a:t>EpsE</a:t>
            </a:r>
            <a:r>
              <a:rPr lang="en-US" dirty="0" smtClean="0">
                <a:solidFill>
                  <a:schemeClr val="accent2">
                    <a:lumMod val="75000"/>
                  </a:schemeClr>
                </a:solidFill>
                <a:latin typeface="Times New Roman" pitchFamily="18" charset="0"/>
                <a:cs typeface="Times New Roman" pitchFamily="18" charset="0"/>
              </a:rPr>
              <a:t> disrupts </a:t>
            </a:r>
            <a:r>
              <a:rPr lang="en-US" dirty="0" err="1" smtClean="0">
                <a:solidFill>
                  <a:schemeClr val="accent2">
                    <a:lumMod val="75000"/>
                  </a:schemeClr>
                </a:solidFill>
                <a:latin typeface="Times New Roman" pitchFamily="18" charset="0"/>
                <a:cs typeface="Times New Roman" pitchFamily="18" charset="0"/>
              </a:rPr>
              <a:t>FliG-MotA</a:t>
            </a:r>
            <a:r>
              <a:rPr lang="en-US" dirty="0" smtClean="0">
                <a:solidFill>
                  <a:schemeClr val="accent2">
                    <a:lumMod val="75000"/>
                  </a:schemeClr>
                </a:solidFill>
                <a:latin typeface="Times New Roman" pitchFamily="18" charset="0"/>
                <a:cs typeface="Times New Roman" pitchFamily="18" charset="0"/>
              </a:rPr>
              <a:t> interaction.</a:t>
            </a:r>
          </a:p>
        </p:txBody>
      </p:sp>
      <p:sp>
        <p:nvSpPr>
          <p:cNvPr id="6" name="Slide Number Placeholder 5"/>
          <p:cNvSpPr>
            <a:spLocks noGrp="1"/>
          </p:cNvSpPr>
          <p:nvPr>
            <p:ph type="sldNum" sz="quarter" idx="12"/>
          </p:nvPr>
        </p:nvSpPr>
        <p:spPr/>
        <p:txBody>
          <a:bodyPr/>
          <a:lstStyle/>
          <a:p>
            <a:fld id="{EB358773-50B7-411B-800A-5F20C807A253}" type="slidenum">
              <a:rPr lang="en-US" smtClean="0"/>
              <a:t>23</a:t>
            </a:fld>
            <a:endParaRPr lang="en-US" dirty="0"/>
          </a:p>
        </p:txBody>
      </p:sp>
      <p:sp>
        <p:nvSpPr>
          <p:cNvPr id="7" name="Title 1"/>
          <p:cNvSpPr>
            <a:spLocks noGrp="1"/>
          </p:cNvSpPr>
          <p:nvPr>
            <p:ph type="title"/>
          </p:nvPr>
        </p:nvSpPr>
        <p:spPr>
          <a:xfrm>
            <a:off x="457200" y="0"/>
            <a:ext cx="8229600" cy="1143000"/>
          </a:xfrm>
        </p:spPr>
        <p:txBody>
          <a:bodyPr>
            <a:normAutofit/>
          </a:bodyPr>
          <a:lstStyle/>
          <a:p>
            <a:r>
              <a:rPr lang="en-US" sz="2400" b="1" dirty="0" smtClean="0">
                <a:latin typeface="Baskerville Old Face" panose="02020602080505020303" pitchFamily="18" charset="0"/>
                <a:cs typeface="Times New Roman" pitchFamily="18" charset="0"/>
              </a:rPr>
              <a:t>Model: </a:t>
            </a:r>
            <a:r>
              <a:rPr lang="en-US" sz="2400" b="1" dirty="0" err="1" smtClean="0">
                <a:latin typeface="Baskerville Old Face" panose="02020602080505020303" pitchFamily="18" charset="0"/>
                <a:cs typeface="Times New Roman" pitchFamily="18" charset="0"/>
              </a:rPr>
              <a:t>EpsE</a:t>
            </a:r>
            <a:r>
              <a:rPr lang="en-US" sz="2400" b="1" dirty="0" smtClean="0">
                <a:latin typeface="Baskerville Old Face" panose="02020602080505020303" pitchFamily="18" charset="0"/>
                <a:cs typeface="Times New Roman" pitchFamily="18" charset="0"/>
              </a:rPr>
              <a:t> acts as a clutch</a:t>
            </a:r>
            <a:endParaRPr lang="en-US" sz="2400" b="1" dirty="0">
              <a:latin typeface="Baskerville Old Face" panose="02020602080505020303" pitchFamily="18" charset="0"/>
              <a:cs typeface="Times New Roman" pitchFamily="18" charset="0"/>
            </a:endParaRPr>
          </a:p>
        </p:txBody>
      </p:sp>
    </p:spTree>
    <p:extLst>
      <p:ext uri="{BB962C8B-B14F-4D97-AF65-F5344CB8AC3E}">
        <p14:creationId xmlns:p14="http://schemas.microsoft.com/office/powerpoint/2010/main" val="41798567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5"/>
          <p:cNvSpPr txBox="1">
            <a:spLocks noChangeArrowheads="1"/>
          </p:cNvSpPr>
          <p:nvPr/>
        </p:nvSpPr>
        <p:spPr bwMode="auto">
          <a:xfrm>
            <a:off x="1333986" y="697900"/>
            <a:ext cx="7033859" cy="699301"/>
          </a:xfrm>
          <a:prstGeom prst="rect">
            <a:avLst/>
          </a:prstGeom>
          <a:noFill/>
          <a:ln w="9525">
            <a:noFill/>
            <a:miter lim="800000"/>
            <a:headEnd/>
            <a:tailEnd/>
          </a:ln>
        </p:spPr>
        <p:txBody>
          <a:bodyPr wrap="none" lIns="82936" tIns="41469" rIns="82936" bIns="41469">
            <a:spAutoFit/>
          </a:bodyPr>
          <a:lstStyle/>
          <a:p>
            <a:pPr marL="514350" indent="-514350" algn="ctr">
              <a:buAutoNum type="romanUcPeriod"/>
              <a:defRPr/>
            </a:pPr>
            <a:r>
              <a:rPr lang="en-US" sz="2000" b="1" dirty="0" err="1" smtClean="0">
                <a:solidFill>
                  <a:srgbClr val="1D7505"/>
                </a:solidFill>
                <a:latin typeface="Times New Roman" pitchFamily="18" charset="0"/>
                <a:cs typeface="Times New Roman" pitchFamily="18" charset="0"/>
              </a:rPr>
              <a:t>PleD~P</a:t>
            </a:r>
            <a:r>
              <a:rPr lang="en-US" sz="2000" b="1" dirty="0" smtClean="0">
                <a:solidFill>
                  <a:srgbClr val="1D7505"/>
                </a:solidFill>
                <a:latin typeface="Times New Roman" pitchFamily="18" charset="0"/>
                <a:cs typeface="Times New Roman" pitchFamily="18" charset="0"/>
              </a:rPr>
              <a:t> in response to surface signals generates c-di-GMP </a:t>
            </a:r>
          </a:p>
          <a:p>
            <a:pPr algn="ctr">
              <a:defRPr/>
            </a:pPr>
            <a:r>
              <a:rPr lang="en-US" sz="2000" b="1" dirty="0" smtClean="0">
                <a:solidFill>
                  <a:srgbClr val="1D7505"/>
                </a:solidFill>
                <a:latin typeface="Times New Roman" pitchFamily="18" charset="0"/>
                <a:cs typeface="Times New Roman" pitchFamily="18" charset="0"/>
              </a:rPr>
              <a:t>in </a:t>
            </a:r>
            <a:r>
              <a:rPr lang="en-US" sz="2000" b="1" i="1" dirty="0" err="1" smtClean="0">
                <a:solidFill>
                  <a:srgbClr val="1D7505"/>
                </a:solidFill>
                <a:latin typeface="Times New Roman" pitchFamily="18" charset="0"/>
                <a:cs typeface="Times New Roman" pitchFamily="18" charset="0"/>
              </a:rPr>
              <a:t>Caulobacter</a:t>
            </a:r>
            <a:r>
              <a:rPr lang="en-US" sz="2000" b="1" dirty="0">
                <a:solidFill>
                  <a:srgbClr val="1D7505"/>
                </a:solidFill>
                <a:latin typeface="Times New Roman" pitchFamily="18" charset="0"/>
                <a:cs typeface="Times New Roman" pitchFamily="18" charset="0"/>
              </a:rPr>
              <a:t> </a:t>
            </a:r>
            <a:r>
              <a:rPr lang="en-US" sz="2000" b="1" dirty="0" smtClean="0">
                <a:solidFill>
                  <a:srgbClr val="1D7505"/>
                </a:solidFill>
                <a:latin typeface="Times New Roman" pitchFamily="18" charset="0"/>
                <a:cs typeface="Times New Roman" pitchFamily="18" charset="0"/>
              </a:rPr>
              <a:t>to promote holdfast formation</a:t>
            </a:r>
            <a:endParaRPr lang="en-US" sz="2000" b="1" i="1" dirty="0">
              <a:solidFill>
                <a:srgbClr val="1D7505"/>
              </a:solidFill>
              <a:latin typeface="Times New Roman" pitchFamily="18" charset="0"/>
              <a:cs typeface="Times New Roman" pitchFamily="18" charset="0"/>
            </a:endParaRPr>
          </a:p>
        </p:txBody>
      </p:sp>
      <p:pic>
        <p:nvPicPr>
          <p:cNvPr id="4101" name="Picture 4" descr="http://arjournals.annualreviews.org/na101/home/literatum/publisher/ar/journals/production/genet/2006/40/1/annurev.genet.40.110405.090423/images/medium/ge400385.f6.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565" y="1590161"/>
            <a:ext cx="3939840" cy="394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667000" y="5706416"/>
            <a:ext cx="5197780" cy="32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6" tIns="41469" rIns="82936" bIns="41469">
            <a:spAutoFit/>
          </a:bodyPr>
          <a:lstStyle>
            <a:lvl1pPr>
              <a:defRPr sz="2400">
                <a:solidFill>
                  <a:schemeClr val="tx1"/>
                </a:solidFill>
                <a:latin typeface="Times New Roman" pitchFamily="18" charset="0"/>
                <a:ea typeface="Gothic" charset="0"/>
                <a:cs typeface="Gothic" charset="0"/>
              </a:defRPr>
            </a:lvl1pPr>
            <a:lvl2pPr marL="742950" indent="-285750">
              <a:defRPr sz="2400">
                <a:solidFill>
                  <a:schemeClr val="tx1"/>
                </a:solidFill>
                <a:latin typeface="Times New Roman" pitchFamily="18" charset="0"/>
                <a:ea typeface="Gothic" charset="0"/>
                <a:cs typeface="Gothic" charset="0"/>
              </a:defRPr>
            </a:lvl2pPr>
            <a:lvl3pPr marL="1143000" indent="-228600">
              <a:defRPr sz="2400">
                <a:solidFill>
                  <a:schemeClr val="tx1"/>
                </a:solidFill>
                <a:latin typeface="Times New Roman" pitchFamily="18" charset="0"/>
                <a:ea typeface="Gothic" charset="0"/>
                <a:cs typeface="Gothic" charset="0"/>
              </a:defRPr>
            </a:lvl3pPr>
            <a:lvl4pPr marL="1600200" indent="-228600">
              <a:defRPr sz="2400">
                <a:solidFill>
                  <a:schemeClr val="tx1"/>
                </a:solidFill>
                <a:latin typeface="Times New Roman" pitchFamily="18" charset="0"/>
                <a:ea typeface="Gothic" charset="0"/>
                <a:cs typeface="Gothic" charset="0"/>
              </a:defRPr>
            </a:lvl4pPr>
            <a:lvl5pPr marL="2057400" indent="-228600">
              <a:defRPr sz="2400">
                <a:solidFill>
                  <a:schemeClr val="tx1"/>
                </a:solidFill>
                <a:latin typeface="Times New Roman" pitchFamily="18" charset="0"/>
                <a:ea typeface="Gothic" charset="0"/>
                <a:cs typeface="Gothic" charset="0"/>
              </a:defRPr>
            </a:lvl5pPr>
            <a:lvl6pPr marL="2514600" indent="-228600" eaLnBrk="0" fontAlgn="base" hangingPunct="0">
              <a:spcBef>
                <a:spcPct val="0"/>
              </a:spcBef>
              <a:spcAft>
                <a:spcPct val="0"/>
              </a:spcAft>
              <a:defRPr sz="2400">
                <a:solidFill>
                  <a:schemeClr val="tx1"/>
                </a:solidFill>
                <a:latin typeface="Times New Roman" pitchFamily="18" charset="0"/>
                <a:ea typeface="Gothic" charset="0"/>
                <a:cs typeface="Gothic" charset="0"/>
              </a:defRPr>
            </a:lvl6pPr>
            <a:lvl7pPr marL="2971800" indent="-228600" eaLnBrk="0" fontAlgn="base" hangingPunct="0">
              <a:spcBef>
                <a:spcPct val="0"/>
              </a:spcBef>
              <a:spcAft>
                <a:spcPct val="0"/>
              </a:spcAft>
              <a:defRPr sz="2400">
                <a:solidFill>
                  <a:schemeClr val="tx1"/>
                </a:solidFill>
                <a:latin typeface="Times New Roman" pitchFamily="18" charset="0"/>
                <a:ea typeface="Gothic" charset="0"/>
                <a:cs typeface="Gothic" charset="0"/>
              </a:defRPr>
            </a:lvl7pPr>
            <a:lvl8pPr marL="3429000" indent="-228600" eaLnBrk="0" fontAlgn="base" hangingPunct="0">
              <a:spcBef>
                <a:spcPct val="0"/>
              </a:spcBef>
              <a:spcAft>
                <a:spcPct val="0"/>
              </a:spcAft>
              <a:defRPr sz="2400">
                <a:solidFill>
                  <a:schemeClr val="tx1"/>
                </a:solidFill>
                <a:latin typeface="Times New Roman" pitchFamily="18" charset="0"/>
                <a:ea typeface="Gothic" charset="0"/>
                <a:cs typeface="Gothic" charset="0"/>
              </a:defRPr>
            </a:lvl8pPr>
            <a:lvl9pPr marL="3886200" indent="-228600" eaLnBrk="0" fontAlgn="base" hangingPunct="0">
              <a:spcBef>
                <a:spcPct val="0"/>
              </a:spcBef>
              <a:spcAft>
                <a:spcPct val="0"/>
              </a:spcAft>
              <a:defRPr sz="2400">
                <a:solidFill>
                  <a:schemeClr val="tx1"/>
                </a:solidFill>
                <a:latin typeface="Times New Roman" pitchFamily="18" charset="0"/>
                <a:ea typeface="Gothic" charset="0"/>
                <a:cs typeface="Gothic" charset="0"/>
              </a:defRPr>
            </a:lvl9pPr>
          </a:lstStyle>
          <a:p>
            <a:r>
              <a:rPr lang="en-US" sz="1600" b="1" dirty="0">
                <a:solidFill>
                  <a:srgbClr val="7030A0"/>
                </a:solidFill>
              </a:rPr>
              <a:t>Gain of motility in swimmer cells requires low ci-di-GMP</a:t>
            </a:r>
          </a:p>
        </p:txBody>
      </p:sp>
      <p:sp>
        <p:nvSpPr>
          <p:cNvPr id="2" name="Slide Number Placeholder 1"/>
          <p:cNvSpPr>
            <a:spLocks noGrp="1"/>
          </p:cNvSpPr>
          <p:nvPr>
            <p:ph type="sldNum" sz="quarter" idx="12"/>
          </p:nvPr>
        </p:nvSpPr>
        <p:spPr/>
        <p:txBody>
          <a:bodyPr/>
          <a:lstStyle/>
          <a:p>
            <a:fld id="{E05F342E-8AED-4914-A5EF-8504A1913538}" type="slidenum">
              <a:rPr lang="en-US" smtClean="0"/>
              <a:t>24</a:t>
            </a:fld>
            <a:endParaRPr lang="en-US"/>
          </a:p>
        </p:txBody>
      </p:sp>
      <p:sp>
        <p:nvSpPr>
          <p:cNvPr id="3" name="TextBox 2"/>
          <p:cNvSpPr txBox="1"/>
          <p:nvPr/>
        </p:nvSpPr>
        <p:spPr>
          <a:xfrm>
            <a:off x="226740" y="3036333"/>
            <a:ext cx="2111604" cy="584775"/>
          </a:xfrm>
          <a:prstGeom prst="rect">
            <a:avLst/>
          </a:prstGeom>
          <a:noFill/>
        </p:spPr>
        <p:txBody>
          <a:bodyPr wrap="none" rtlCol="0">
            <a:spAutoFit/>
          </a:bodyPr>
          <a:lstStyle/>
          <a:p>
            <a:pPr algn="ctr"/>
            <a:r>
              <a:rPr lang="en-US" sz="1600" b="1" dirty="0" smtClean="0">
                <a:solidFill>
                  <a:srgbClr val="0070C0"/>
                </a:solidFill>
              </a:rPr>
              <a:t>Surface attachment/</a:t>
            </a:r>
          </a:p>
          <a:p>
            <a:pPr algn="ctr"/>
            <a:r>
              <a:rPr lang="en-US" sz="1600" b="1" dirty="0" smtClean="0">
                <a:solidFill>
                  <a:srgbClr val="0070C0"/>
                </a:solidFill>
              </a:rPr>
              <a:t>Slow motor </a:t>
            </a:r>
            <a:r>
              <a:rPr lang="en-US" sz="1600" b="1" smtClean="0">
                <a:solidFill>
                  <a:srgbClr val="0070C0"/>
                </a:solidFill>
              </a:rPr>
              <a:t>are signals</a:t>
            </a:r>
            <a:endParaRPr lang="en-US" sz="1600" b="1" dirty="0">
              <a:solidFill>
                <a:srgbClr val="0070C0"/>
              </a:solidFill>
            </a:endParaRPr>
          </a:p>
        </p:txBody>
      </p:sp>
      <p:sp>
        <p:nvSpPr>
          <p:cNvPr id="7" name="Text Box 10"/>
          <p:cNvSpPr txBox="1">
            <a:spLocks noChangeArrowheads="1"/>
          </p:cNvSpPr>
          <p:nvPr/>
        </p:nvSpPr>
        <p:spPr bwMode="auto">
          <a:xfrm>
            <a:off x="0" y="5229363"/>
            <a:ext cx="229794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en-US" altLang="en-US" sz="1400" dirty="0" err="1" smtClean="0">
                <a:latin typeface="Verdana" panose="020B0604030504040204" pitchFamily="34" charset="0"/>
              </a:rPr>
              <a:t>DivJ</a:t>
            </a:r>
            <a:r>
              <a:rPr lang="en-US" altLang="en-US" sz="1400" dirty="0" smtClean="0">
                <a:latin typeface="Verdana" panose="020B0604030504040204" pitchFamily="34" charset="0"/>
              </a:rPr>
              <a:t> </a:t>
            </a:r>
            <a:r>
              <a:rPr lang="en-US" altLang="en-US" sz="1400" dirty="0">
                <a:latin typeface="Verdana" panose="020B0604030504040204" pitchFamily="34" charset="0"/>
              </a:rPr>
              <a:t>and </a:t>
            </a:r>
            <a:r>
              <a:rPr lang="en-US" altLang="en-US" sz="1400" dirty="0" err="1">
                <a:latin typeface="Verdana" panose="020B0604030504040204" pitchFamily="34" charset="0"/>
              </a:rPr>
              <a:t>PleC</a:t>
            </a:r>
            <a:r>
              <a:rPr lang="en-US" altLang="en-US" sz="1400" dirty="0">
                <a:latin typeface="Verdana" panose="020B0604030504040204" pitchFamily="34" charset="0"/>
              </a:rPr>
              <a:t> are polar </a:t>
            </a:r>
            <a:endParaRPr lang="en-US" altLang="en-US" sz="1400" dirty="0" smtClean="0">
              <a:latin typeface="Verdana" panose="020B0604030504040204" pitchFamily="34" charset="0"/>
            </a:endParaRPr>
          </a:p>
          <a:p>
            <a:pPr algn="ctr"/>
            <a:r>
              <a:rPr lang="en-US" altLang="en-US" sz="1400" dirty="0" smtClean="0">
                <a:latin typeface="Verdana" panose="020B0604030504040204" pitchFamily="34" charset="0"/>
              </a:rPr>
              <a:t>Kinases involved in</a:t>
            </a:r>
          </a:p>
          <a:p>
            <a:pPr algn="ctr"/>
            <a:r>
              <a:rPr lang="en-US" altLang="en-US" sz="1400" dirty="0" smtClean="0">
                <a:latin typeface="Verdana" panose="020B0604030504040204" pitchFamily="34" charset="0"/>
              </a:rPr>
              <a:t>phosphorylation </a:t>
            </a:r>
            <a:r>
              <a:rPr lang="en-US" altLang="en-US" sz="1400" dirty="0">
                <a:latin typeface="Verdana" panose="020B0604030504040204" pitchFamily="34" charset="0"/>
              </a:rPr>
              <a:t>of </a:t>
            </a:r>
            <a:r>
              <a:rPr lang="en-US" altLang="en-US" sz="1400" dirty="0" err="1">
                <a:latin typeface="Verdana" panose="020B0604030504040204" pitchFamily="34" charset="0"/>
              </a:rPr>
              <a:t>PleD</a:t>
            </a:r>
            <a:r>
              <a:rPr lang="en-US" altLang="en-US" sz="1400" dirty="0">
                <a:latin typeface="Verdana" panose="020B0604030504040204" pitchFamily="34" charset="0"/>
              </a:rPr>
              <a:t> </a:t>
            </a:r>
          </a:p>
        </p:txBody>
      </p:sp>
      <p:sp>
        <p:nvSpPr>
          <p:cNvPr id="4" name="TextBox 3"/>
          <p:cNvSpPr txBox="1"/>
          <p:nvPr/>
        </p:nvSpPr>
        <p:spPr>
          <a:xfrm>
            <a:off x="1863213" y="4758125"/>
            <a:ext cx="434734" cy="369332"/>
          </a:xfrm>
          <a:prstGeom prst="rect">
            <a:avLst/>
          </a:prstGeom>
          <a:noFill/>
        </p:spPr>
        <p:txBody>
          <a:bodyPr wrap="none" rtlCol="0">
            <a:spAutoFit/>
          </a:bodyPr>
          <a:lstStyle/>
          <a:p>
            <a:r>
              <a:rPr lang="en-US" dirty="0" smtClean="0"/>
              <a:t>RR</a:t>
            </a:r>
            <a:endParaRPr lang="en-US" dirty="0"/>
          </a:p>
        </p:txBody>
      </p:sp>
    </p:spTree>
    <p:extLst>
      <p:ext uri="{BB962C8B-B14F-4D97-AF65-F5344CB8AC3E}">
        <p14:creationId xmlns:p14="http://schemas.microsoft.com/office/powerpoint/2010/main" val="293918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5F342E-8AED-4914-A5EF-8504A1913538}" type="slidenum">
              <a:rPr lang="en-US" smtClean="0"/>
              <a:t>25</a:t>
            </a:fld>
            <a:endParaRPr lang="en-US"/>
          </a:p>
        </p:txBody>
      </p:sp>
      <p:pic>
        <p:nvPicPr>
          <p:cNvPr id="1026" name="Picture 2" descr="Signal processing in complex chemotaxis pathways"/>
          <p:cNvPicPr>
            <a:picLocks noChangeAspect="1" noChangeArrowheads="1"/>
          </p:cNvPicPr>
          <p:nvPr/>
        </p:nvPicPr>
        <p:blipFill rotWithShape="1">
          <a:blip r:embed="rId2">
            <a:extLst>
              <a:ext uri="{28A0092B-C50C-407E-A947-70E740481C1C}">
                <a14:useLocalDpi xmlns:a14="http://schemas.microsoft.com/office/drawing/2010/main" val="0"/>
              </a:ext>
            </a:extLst>
          </a:blip>
          <a:srcRect l="278" t="65992" r="-278"/>
          <a:stretch/>
        </p:blipFill>
        <p:spPr bwMode="auto">
          <a:xfrm>
            <a:off x="1467943" y="1676400"/>
            <a:ext cx="5681742" cy="2971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p:cNvSpPr txBox="1">
            <a:spLocks noChangeArrowheads="1"/>
          </p:cNvSpPr>
          <p:nvPr/>
        </p:nvSpPr>
        <p:spPr bwMode="auto">
          <a:xfrm>
            <a:off x="751612" y="609600"/>
            <a:ext cx="7101121" cy="637746"/>
          </a:xfrm>
          <a:prstGeom prst="rect">
            <a:avLst/>
          </a:prstGeom>
          <a:noFill/>
          <a:ln w="9525">
            <a:noFill/>
            <a:miter lim="800000"/>
            <a:headEnd/>
            <a:tailEnd/>
          </a:ln>
        </p:spPr>
        <p:txBody>
          <a:bodyPr wrap="none" lIns="82936" tIns="41469" rIns="82936" bIns="41469">
            <a:spAutoFit/>
          </a:bodyPr>
          <a:lstStyle/>
          <a:p>
            <a:pPr algn="ctr">
              <a:defRPr/>
            </a:pPr>
            <a:r>
              <a:rPr lang="en-US" b="1" dirty="0" smtClean="0">
                <a:solidFill>
                  <a:srgbClr val="1D7505"/>
                </a:solidFill>
                <a:latin typeface="Times New Roman" pitchFamily="18" charset="0"/>
                <a:cs typeface="Times New Roman" pitchFamily="18" charset="0"/>
              </a:rPr>
              <a:t>II. </a:t>
            </a:r>
            <a:r>
              <a:rPr lang="en-US" b="1" dirty="0" err="1" smtClean="0">
                <a:solidFill>
                  <a:srgbClr val="1D7505"/>
                </a:solidFill>
                <a:latin typeface="Times New Roman" pitchFamily="18" charset="0"/>
                <a:cs typeface="Times New Roman" pitchFamily="18" charset="0"/>
              </a:rPr>
              <a:t>Wsp</a:t>
            </a:r>
            <a:r>
              <a:rPr lang="en-US" b="1" dirty="0" smtClean="0">
                <a:solidFill>
                  <a:srgbClr val="1D7505"/>
                </a:solidFill>
                <a:latin typeface="Times New Roman" pitchFamily="18" charset="0"/>
                <a:cs typeface="Times New Roman" pitchFamily="18" charset="0"/>
              </a:rPr>
              <a:t> chemosensory pathway of </a:t>
            </a:r>
            <a:r>
              <a:rPr lang="en-US" b="1" i="1" dirty="0" smtClean="0">
                <a:solidFill>
                  <a:srgbClr val="1D7505"/>
                </a:solidFill>
                <a:latin typeface="Times New Roman" pitchFamily="18" charset="0"/>
                <a:cs typeface="Times New Roman" pitchFamily="18" charset="0"/>
              </a:rPr>
              <a:t>Pseudomonas </a:t>
            </a:r>
            <a:r>
              <a:rPr lang="en-US" b="1" dirty="0" smtClean="0">
                <a:solidFill>
                  <a:srgbClr val="1D7505"/>
                </a:solidFill>
                <a:latin typeface="Times New Roman" pitchFamily="18" charset="0"/>
                <a:cs typeface="Times New Roman" pitchFamily="18" charset="0"/>
              </a:rPr>
              <a:t>senses surface signals </a:t>
            </a:r>
          </a:p>
          <a:p>
            <a:pPr algn="ctr">
              <a:defRPr/>
            </a:pPr>
            <a:r>
              <a:rPr lang="en-US" b="1" dirty="0" smtClean="0">
                <a:solidFill>
                  <a:srgbClr val="1D7505"/>
                </a:solidFill>
                <a:latin typeface="Times New Roman" pitchFamily="18" charset="0"/>
                <a:cs typeface="Times New Roman" pitchFamily="18" charset="0"/>
              </a:rPr>
              <a:t>to</a:t>
            </a:r>
            <a:r>
              <a:rPr lang="en-US" b="1" i="1" dirty="0" smtClean="0">
                <a:solidFill>
                  <a:srgbClr val="1D7505"/>
                </a:solidFill>
                <a:latin typeface="Times New Roman" pitchFamily="18" charset="0"/>
                <a:cs typeface="Times New Roman" pitchFamily="18" charset="0"/>
              </a:rPr>
              <a:t> </a:t>
            </a:r>
            <a:r>
              <a:rPr lang="en-US" b="1" dirty="0" smtClean="0">
                <a:solidFill>
                  <a:srgbClr val="1D7505"/>
                </a:solidFill>
                <a:latin typeface="Times New Roman" pitchFamily="18" charset="0"/>
                <a:cs typeface="Times New Roman" pitchFamily="18" charset="0"/>
              </a:rPr>
              <a:t>make</a:t>
            </a:r>
            <a:r>
              <a:rPr lang="en-US" b="1" i="1" dirty="0" smtClean="0">
                <a:solidFill>
                  <a:srgbClr val="1D7505"/>
                </a:solidFill>
                <a:latin typeface="Times New Roman" pitchFamily="18" charset="0"/>
                <a:cs typeface="Times New Roman" pitchFamily="18" charset="0"/>
              </a:rPr>
              <a:t> </a:t>
            </a:r>
            <a:r>
              <a:rPr lang="en-US" b="1" dirty="0" smtClean="0">
                <a:solidFill>
                  <a:srgbClr val="1D7505"/>
                </a:solidFill>
                <a:latin typeface="Times New Roman" pitchFamily="18" charset="0"/>
                <a:cs typeface="Times New Roman" pitchFamily="18" charset="0"/>
              </a:rPr>
              <a:t>c-di-GMP : Biofilms</a:t>
            </a:r>
            <a:endParaRPr lang="en-US" b="1" dirty="0">
              <a:solidFill>
                <a:srgbClr val="1D7505"/>
              </a:solidFill>
              <a:latin typeface="Times New Roman" pitchFamily="18" charset="0"/>
              <a:cs typeface="Times New Roman" pitchFamily="18" charset="0"/>
            </a:endParaRPr>
          </a:p>
        </p:txBody>
      </p:sp>
      <p:sp>
        <p:nvSpPr>
          <p:cNvPr id="5" name="Rectangle 4"/>
          <p:cNvSpPr/>
          <p:nvPr/>
        </p:nvSpPr>
        <p:spPr>
          <a:xfrm>
            <a:off x="609600" y="4947590"/>
            <a:ext cx="7924800" cy="1815882"/>
          </a:xfrm>
          <a:prstGeom prst="rect">
            <a:avLst/>
          </a:prstGeom>
        </p:spPr>
        <p:txBody>
          <a:bodyPr wrap="square">
            <a:spAutoFit/>
          </a:bodyPr>
          <a:lstStyle/>
          <a:p>
            <a:pPr algn="ctr"/>
            <a:r>
              <a:rPr lang="en-US" sz="1400" dirty="0" smtClean="0"/>
              <a:t>The </a:t>
            </a:r>
            <a:r>
              <a:rPr lang="en-US" sz="1400" dirty="0" err="1"/>
              <a:t>Wsp</a:t>
            </a:r>
            <a:r>
              <a:rPr lang="en-US" sz="1400" dirty="0"/>
              <a:t> chemosensory pathway </a:t>
            </a:r>
            <a:r>
              <a:rPr lang="en-US" sz="1400" dirty="0" smtClean="0"/>
              <a:t>is homologous </a:t>
            </a:r>
            <a:r>
              <a:rPr lang="en-US" sz="1400" dirty="0"/>
              <a:t>to the chemosensory system in </a:t>
            </a:r>
            <a:r>
              <a:rPr lang="en-US" sz="1400" i="1" dirty="0"/>
              <a:t>E. </a:t>
            </a:r>
            <a:r>
              <a:rPr lang="en-US" sz="1400" i="1" dirty="0" smtClean="0"/>
              <a:t>coli</a:t>
            </a:r>
            <a:r>
              <a:rPr lang="en-US" sz="1400" dirty="0" smtClean="0"/>
              <a:t>, except it suppresses motility and promotes biofilm formation.  </a:t>
            </a:r>
            <a:r>
              <a:rPr lang="en-US" sz="1400" dirty="0"/>
              <a:t>In this model, </a:t>
            </a:r>
            <a:r>
              <a:rPr lang="en-US" sz="1400" dirty="0" err="1" smtClean="0"/>
              <a:t>WspE</a:t>
            </a:r>
            <a:r>
              <a:rPr lang="en-US" sz="1400" dirty="0"/>
              <a:t> </a:t>
            </a:r>
            <a:r>
              <a:rPr lang="en-US" sz="1400" dirty="0" smtClean="0"/>
              <a:t>kinase </a:t>
            </a:r>
            <a:r>
              <a:rPr lang="en-US" sz="1400" dirty="0"/>
              <a:t>activity is activated via signal-dependent conformational changes </a:t>
            </a:r>
            <a:r>
              <a:rPr lang="en-US" sz="1400" dirty="0" smtClean="0"/>
              <a:t>in the </a:t>
            </a:r>
            <a:r>
              <a:rPr lang="en-US" sz="1400" dirty="0" err="1"/>
              <a:t>WspA</a:t>
            </a:r>
            <a:r>
              <a:rPr lang="en-US" sz="1400" dirty="0"/>
              <a:t>/</a:t>
            </a:r>
            <a:r>
              <a:rPr lang="en-US" sz="1400" dirty="0" err="1"/>
              <a:t>WspB</a:t>
            </a:r>
            <a:r>
              <a:rPr lang="en-US" sz="1400" dirty="0"/>
              <a:t> or </a:t>
            </a:r>
            <a:r>
              <a:rPr lang="en-US" sz="1400" dirty="0" err="1"/>
              <a:t>WspA</a:t>
            </a:r>
            <a:r>
              <a:rPr lang="en-US" sz="1400" dirty="0"/>
              <a:t>/</a:t>
            </a:r>
            <a:r>
              <a:rPr lang="en-US" sz="1400" dirty="0" err="1"/>
              <a:t>WspD</a:t>
            </a:r>
            <a:r>
              <a:rPr lang="en-US" sz="1400" dirty="0"/>
              <a:t> complex. </a:t>
            </a:r>
            <a:r>
              <a:rPr lang="en-US" sz="1400" dirty="0" err="1"/>
              <a:t>WspE</a:t>
            </a:r>
            <a:r>
              <a:rPr lang="en-US" sz="1400" dirty="0"/>
              <a:t> phosphorylates </a:t>
            </a:r>
            <a:r>
              <a:rPr lang="en-US" sz="1400" dirty="0" err="1" smtClean="0"/>
              <a:t>WspR</a:t>
            </a:r>
            <a:r>
              <a:rPr lang="en-US" sz="1400" dirty="0" smtClean="0"/>
              <a:t>. </a:t>
            </a:r>
            <a:r>
              <a:rPr lang="en-US" sz="1400" dirty="0" err="1" smtClean="0"/>
              <a:t>FleQ</a:t>
            </a:r>
            <a:r>
              <a:rPr lang="en-US" sz="1400" dirty="0" smtClean="0"/>
              <a:t> activates flagella expression and represses EPS expression. C-di-GMP  inactivates </a:t>
            </a:r>
            <a:r>
              <a:rPr lang="en-US" sz="1400" dirty="0" err="1" smtClean="0"/>
              <a:t>FleQ</a:t>
            </a:r>
            <a:r>
              <a:rPr lang="en-US" sz="1400" dirty="0" smtClean="0"/>
              <a:t>, relieving inhibition of </a:t>
            </a:r>
            <a:r>
              <a:rPr lang="en-US" sz="1400" dirty="0" err="1" smtClean="0"/>
              <a:t>exopolysaccharide</a:t>
            </a:r>
            <a:r>
              <a:rPr lang="en-US" sz="1400" dirty="0" smtClean="0"/>
              <a:t> synthesis.</a:t>
            </a:r>
            <a:endParaRPr lang="en-US" sz="1400" dirty="0"/>
          </a:p>
          <a:p>
            <a:pPr algn="ctr"/>
            <a:endParaRPr lang="en-US" sz="1400" dirty="0"/>
          </a:p>
          <a:p>
            <a:pPr algn="ctr"/>
            <a:r>
              <a:rPr lang="en-US" sz="1400" dirty="0" smtClean="0"/>
              <a:t>Adaptation </a:t>
            </a:r>
            <a:r>
              <a:rPr lang="en-US" sz="1400" dirty="0"/>
              <a:t>to external </a:t>
            </a:r>
            <a:r>
              <a:rPr lang="en-US" sz="1400" dirty="0" smtClean="0"/>
              <a:t>signals is </a:t>
            </a:r>
            <a:r>
              <a:rPr lang="en-US" sz="1400" dirty="0"/>
              <a:t>mediated by the phosphorylation-dependent </a:t>
            </a:r>
            <a:r>
              <a:rPr lang="en-US" sz="1400" dirty="0" err="1"/>
              <a:t>methylesterase</a:t>
            </a:r>
            <a:r>
              <a:rPr lang="en-US" sz="1400" dirty="0"/>
              <a:t> activity </a:t>
            </a:r>
            <a:r>
              <a:rPr lang="en-US" sz="1400" dirty="0" smtClean="0"/>
              <a:t>of </a:t>
            </a:r>
            <a:r>
              <a:rPr lang="en-US" sz="1400" dirty="0" err="1" smtClean="0"/>
              <a:t>WspF</a:t>
            </a:r>
            <a:r>
              <a:rPr lang="en-US" sz="1400" dirty="0" smtClean="0"/>
              <a:t> </a:t>
            </a:r>
            <a:r>
              <a:rPr lang="en-US" sz="1400" dirty="0"/>
              <a:t>and the </a:t>
            </a:r>
            <a:r>
              <a:rPr lang="en-US" sz="1400" dirty="0" err="1"/>
              <a:t>methyltransferase</a:t>
            </a:r>
            <a:r>
              <a:rPr lang="en-US" sz="1400" dirty="0"/>
              <a:t> </a:t>
            </a:r>
            <a:r>
              <a:rPr lang="en-US" sz="1400" dirty="0" err="1"/>
              <a:t>WspC</a:t>
            </a:r>
            <a:r>
              <a:rPr lang="en-US" sz="1400" dirty="0"/>
              <a:t>.</a:t>
            </a:r>
          </a:p>
        </p:txBody>
      </p:sp>
      <p:sp>
        <p:nvSpPr>
          <p:cNvPr id="3" name="Oval 2"/>
          <p:cNvSpPr/>
          <p:nvPr/>
        </p:nvSpPr>
        <p:spPr>
          <a:xfrm>
            <a:off x="2286000" y="2590800"/>
            <a:ext cx="457200" cy="990600"/>
          </a:xfrm>
          <a:prstGeom prst="ellipse">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85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타원 21"/>
          <p:cNvSpPr/>
          <p:nvPr/>
        </p:nvSpPr>
        <p:spPr>
          <a:xfrm>
            <a:off x="1219200" y="1600200"/>
            <a:ext cx="1295400" cy="6096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smtClean="0">
                <a:latin typeface="Times New Roman" pitchFamily="18" charset="0"/>
                <a:cs typeface="Times New Roman" pitchFamily="18" charset="0"/>
              </a:rPr>
              <a:t>DGCs</a:t>
            </a:r>
          </a:p>
        </p:txBody>
      </p:sp>
      <p:sp>
        <p:nvSpPr>
          <p:cNvPr id="18" name="번개 17"/>
          <p:cNvSpPr/>
          <p:nvPr/>
        </p:nvSpPr>
        <p:spPr>
          <a:xfrm>
            <a:off x="1107481" y="1447800"/>
            <a:ext cx="381000" cy="381000"/>
          </a:xfrm>
          <a:prstGeom prst="lightningBol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5" name="제목 1"/>
          <p:cNvSpPr>
            <a:spLocks noGrp="1"/>
          </p:cNvSpPr>
          <p:nvPr>
            <p:ph type="title"/>
          </p:nvPr>
        </p:nvSpPr>
        <p:spPr>
          <a:xfrm>
            <a:off x="457200" y="274638"/>
            <a:ext cx="8229600" cy="1143000"/>
          </a:xfrm>
        </p:spPr>
        <p:txBody>
          <a:bodyPr>
            <a:normAutofit/>
          </a:bodyPr>
          <a:lstStyle/>
          <a:p>
            <a:r>
              <a:rPr lang="en-US" sz="2800" dirty="0" smtClean="0">
                <a:latin typeface="Times New Roman" pitchFamily="18" charset="0"/>
                <a:cs typeface="Times New Roman" pitchFamily="18" charset="0"/>
              </a:rPr>
              <a:t>Dual role for </a:t>
            </a:r>
            <a:r>
              <a:rPr lang="en-US" sz="2800" dirty="0" err="1" smtClean="0">
                <a:latin typeface="Times New Roman" pitchFamily="18" charset="0"/>
                <a:cs typeface="Times New Roman" pitchFamily="18" charset="0"/>
              </a:rPr>
              <a:t>guanyl</a:t>
            </a:r>
            <a:r>
              <a:rPr lang="en-US" sz="2800" dirty="0" smtClean="0">
                <a:latin typeface="Times New Roman" pitchFamily="18" charset="0"/>
                <a:cs typeface="Times New Roman" pitchFamily="18" charset="0"/>
              </a:rPr>
              <a:t> cyclase </a:t>
            </a:r>
            <a:r>
              <a:rPr lang="en-US" sz="2800" dirty="0" err="1" smtClean="0">
                <a:latin typeface="Times New Roman" pitchFamily="18" charset="0"/>
                <a:cs typeface="Times New Roman" pitchFamily="18" charset="0"/>
              </a:rPr>
              <a:t>YfiN</a:t>
            </a:r>
            <a:endParaRPr lang="en-US" sz="2800" dirty="0">
              <a:latin typeface="Times New Roman" pitchFamily="18" charset="0"/>
              <a:cs typeface="Times New Roman"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447800"/>
            <a:ext cx="3933998" cy="5025044"/>
          </a:xfrm>
          <a:prstGeom prst="rect">
            <a:avLst/>
          </a:prstGeom>
        </p:spPr>
      </p:pic>
      <p:sp>
        <p:nvSpPr>
          <p:cNvPr id="2" name="Slide Number Placeholder 1"/>
          <p:cNvSpPr>
            <a:spLocks noGrp="1"/>
          </p:cNvSpPr>
          <p:nvPr>
            <p:ph type="sldNum" sz="quarter" idx="12"/>
          </p:nvPr>
        </p:nvSpPr>
        <p:spPr>
          <a:xfrm>
            <a:off x="6477000" y="6356350"/>
            <a:ext cx="2133600" cy="365125"/>
          </a:xfrm>
        </p:spPr>
        <p:txBody>
          <a:bodyPr/>
          <a:lstStyle/>
          <a:p>
            <a:fld id="{E05F342E-8AED-4914-A5EF-8504A1913538}" type="slidenum">
              <a:rPr lang="en-US" smtClean="0"/>
              <a:t>26</a:t>
            </a:fld>
            <a:endParaRPr lang="en-US"/>
          </a:p>
        </p:txBody>
      </p:sp>
      <p:sp>
        <p:nvSpPr>
          <p:cNvPr id="3" name="TextBox 2"/>
          <p:cNvSpPr txBox="1"/>
          <p:nvPr/>
        </p:nvSpPr>
        <p:spPr>
          <a:xfrm>
            <a:off x="6003098" y="5562600"/>
            <a:ext cx="620298" cy="369332"/>
          </a:xfrm>
          <a:prstGeom prst="rect">
            <a:avLst/>
          </a:prstGeom>
          <a:noFill/>
        </p:spPr>
        <p:txBody>
          <a:bodyPr wrap="none" rtlCol="0">
            <a:spAutoFit/>
          </a:bodyPr>
          <a:lstStyle/>
          <a:p>
            <a:r>
              <a:rPr lang="en-US" b="1" dirty="0" err="1" smtClean="0">
                <a:solidFill>
                  <a:srgbClr val="C00000"/>
                </a:solidFill>
              </a:rPr>
              <a:t>YcgR</a:t>
            </a:r>
            <a:endParaRPr lang="en-US" b="1" dirty="0">
              <a:solidFill>
                <a:srgbClr val="C00000"/>
              </a:solidFill>
            </a:endParaRPr>
          </a:p>
        </p:txBody>
      </p:sp>
      <p:sp>
        <p:nvSpPr>
          <p:cNvPr id="8" name="TextBox 7"/>
          <p:cNvSpPr txBox="1"/>
          <p:nvPr/>
        </p:nvSpPr>
        <p:spPr>
          <a:xfrm>
            <a:off x="4848398" y="5562600"/>
            <a:ext cx="762000" cy="369332"/>
          </a:xfrm>
          <a:prstGeom prst="rect">
            <a:avLst/>
          </a:prstGeom>
          <a:noFill/>
        </p:spPr>
        <p:txBody>
          <a:bodyPr wrap="square" rtlCol="0">
            <a:spAutoFit/>
          </a:bodyPr>
          <a:lstStyle/>
          <a:p>
            <a:r>
              <a:rPr lang="en-US" b="1" dirty="0" err="1" smtClean="0">
                <a:solidFill>
                  <a:srgbClr val="0070C0"/>
                </a:solidFill>
              </a:rPr>
              <a:t>BcsA</a:t>
            </a:r>
            <a:endParaRPr lang="en-US" b="1" dirty="0">
              <a:solidFill>
                <a:srgbClr val="0070C0"/>
              </a:solidFill>
            </a:endParaRPr>
          </a:p>
        </p:txBody>
      </p:sp>
    </p:spTree>
    <p:extLst>
      <p:ext uri="{BB962C8B-B14F-4D97-AF65-F5344CB8AC3E}">
        <p14:creationId xmlns:p14="http://schemas.microsoft.com/office/powerpoint/2010/main" val="21112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sz="2800" dirty="0" err="1" smtClean="0">
                <a:latin typeface="Times New Roman" pitchFamily="18" charset="0"/>
                <a:cs typeface="Times New Roman" pitchFamily="18" charset="0"/>
              </a:rPr>
              <a:t>YfiN</a:t>
            </a:r>
            <a:r>
              <a:rPr lang="en-US" sz="2800" dirty="0" smtClean="0">
                <a:latin typeface="Times New Roman" pitchFamily="18" charset="0"/>
                <a:cs typeface="Times New Roman" pitchFamily="18" charset="0"/>
              </a:rPr>
              <a:t> prevents division septum formation</a:t>
            </a:r>
            <a:endParaRPr lang="en-US" sz="2800" dirty="0">
              <a:latin typeface="Times New Roman" pitchFamily="18" charset="0"/>
              <a:cs typeface="Times New Roman" pitchFamily="18" charset="0"/>
            </a:endParaRPr>
          </a:p>
        </p:txBody>
      </p:sp>
      <p:grpSp>
        <p:nvGrpSpPr>
          <p:cNvPr id="6" name="Group 5"/>
          <p:cNvGrpSpPr/>
          <p:nvPr/>
        </p:nvGrpSpPr>
        <p:grpSpPr>
          <a:xfrm>
            <a:off x="5867400" y="2514600"/>
            <a:ext cx="2592324" cy="3034620"/>
            <a:chOff x="5440680" y="1760828"/>
            <a:chExt cx="3703320" cy="4335172"/>
          </a:xfrm>
        </p:grpSpPr>
        <p:pic>
          <p:nvPicPr>
            <p:cNvPr id="17" name="Picture 16"/>
            <p:cNvPicPr>
              <a:picLocks noChangeAspect="1"/>
            </p:cNvPicPr>
            <p:nvPr/>
          </p:nvPicPr>
          <p:blipFill>
            <a:blip r:embed="rId3"/>
            <a:stretch>
              <a:fillRect/>
            </a:stretch>
          </p:blipFill>
          <p:spPr>
            <a:xfrm>
              <a:off x="6309360" y="1760828"/>
              <a:ext cx="1965960" cy="1287780"/>
            </a:xfrm>
            <a:prstGeom prst="rect">
              <a:avLst/>
            </a:prstGeom>
          </p:spPr>
        </p:pic>
        <p:pic>
          <p:nvPicPr>
            <p:cNvPr id="28" name="Picture 27"/>
            <p:cNvPicPr>
              <a:picLocks noChangeAspect="1"/>
            </p:cNvPicPr>
            <p:nvPr/>
          </p:nvPicPr>
          <p:blipFill>
            <a:blip r:embed="rId4"/>
            <a:stretch>
              <a:fillRect/>
            </a:stretch>
          </p:blipFill>
          <p:spPr>
            <a:xfrm>
              <a:off x="6256020" y="3448354"/>
              <a:ext cx="2072640" cy="1333500"/>
            </a:xfrm>
            <a:prstGeom prst="rect">
              <a:avLst/>
            </a:prstGeom>
          </p:spPr>
        </p:pic>
        <p:pic>
          <p:nvPicPr>
            <p:cNvPr id="29" name="Picture 28"/>
            <p:cNvPicPr>
              <a:picLocks noChangeAspect="1"/>
            </p:cNvPicPr>
            <p:nvPr/>
          </p:nvPicPr>
          <p:blipFill>
            <a:blip r:embed="rId5"/>
            <a:stretch>
              <a:fillRect/>
            </a:stretch>
          </p:blipFill>
          <p:spPr>
            <a:xfrm>
              <a:off x="5440680" y="5181600"/>
              <a:ext cx="3703320" cy="914400"/>
            </a:xfrm>
            <a:prstGeom prst="rect">
              <a:avLst/>
            </a:prstGeom>
          </p:spPr>
        </p:pic>
      </p:grpSp>
      <p:grpSp>
        <p:nvGrpSpPr>
          <p:cNvPr id="11" name="Group 10"/>
          <p:cNvGrpSpPr/>
          <p:nvPr/>
        </p:nvGrpSpPr>
        <p:grpSpPr>
          <a:xfrm>
            <a:off x="4164928" y="4248318"/>
            <a:ext cx="1407119" cy="762000"/>
            <a:chOff x="3622081" y="4172118"/>
            <a:chExt cx="1407119" cy="762000"/>
          </a:xfrm>
        </p:grpSpPr>
        <p:sp>
          <p:nvSpPr>
            <p:cNvPr id="8" name="타원 21"/>
            <p:cNvSpPr/>
            <p:nvPr/>
          </p:nvSpPr>
          <p:spPr>
            <a:xfrm>
              <a:off x="3733800" y="4324518"/>
              <a:ext cx="12954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err="1" smtClean="0">
                  <a:solidFill>
                    <a:schemeClr val="tx1"/>
                  </a:solidFill>
                  <a:latin typeface="Times New Roman" pitchFamily="18" charset="0"/>
                  <a:cs typeface="Times New Roman" pitchFamily="18" charset="0"/>
                </a:rPr>
                <a:t>YfiN</a:t>
              </a:r>
              <a:endParaRPr lang="en-US" dirty="0" smtClean="0">
                <a:solidFill>
                  <a:schemeClr val="tx1"/>
                </a:solidFill>
                <a:latin typeface="Times New Roman" pitchFamily="18" charset="0"/>
                <a:cs typeface="Times New Roman" pitchFamily="18" charset="0"/>
              </a:endParaRPr>
            </a:p>
          </p:txBody>
        </p:sp>
        <p:sp>
          <p:nvSpPr>
            <p:cNvPr id="9" name="번개 17"/>
            <p:cNvSpPr/>
            <p:nvPr/>
          </p:nvSpPr>
          <p:spPr>
            <a:xfrm>
              <a:off x="3622081" y="4172118"/>
              <a:ext cx="381000" cy="381000"/>
            </a:xfrm>
            <a:prstGeom prst="lightningBol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cxnSp>
        <p:nvCxnSpPr>
          <p:cNvPr id="4" name="Straight Arrow Connector 3"/>
          <p:cNvCxnSpPr/>
          <p:nvPr/>
        </p:nvCxnSpPr>
        <p:spPr>
          <a:xfrm>
            <a:off x="7162800" y="3435863"/>
            <a:ext cx="0" cy="2217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162800" y="4687403"/>
            <a:ext cx="0" cy="2217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15000" y="4687403"/>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05600" y="4438818"/>
            <a:ext cx="0" cy="4703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1835767"/>
            <a:ext cx="4563688" cy="1812174"/>
          </a:xfrm>
          <a:prstGeom prst="rect">
            <a:avLst/>
          </a:prstGeom>
        </p:spPr>
      </p:pic>
      <p:sp>
        <p:nvSpPr>
          <p:cNvPr id="3" name="Slide Number Placeholder 2"/>
          <p:cNvSpPr>
            <a:spLocks noGrp="1"/>
          </p:cNvSpPr>
          <p:nvPr>
            <p:ph type="sldNum" sz="quarter" idx="12"/>
          </p:nvPr>
        </p:nvSpPr>
        <p:spPr/>
        <p:txBody>
          <a:bodyPr/>
          <a:lstStyle/>
          <a:p>
            <a:fld id="{E05F342E-8AED-4914-A5EF-8504A1913538}" type="slidenum">
              <a:rPr lang="en-US" smtClean="0"/>
              <a:t>27</a:t>
            </a:fld>
            <a:endParaRPr lang="en-US"/>
          </a:p>
        </p:txBody>
      </p:sp>
    </p:spTree>
    <p:extLst>
      <p:ext uri="{BB962C8B-B14F-4D97-AF65-F5344CB8AC3E}">
        <p14:creationId xmlns:p14="http://schemas.microsoft.com/office/powerpoint/2010/main" val="2489785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7859" y="1492966"/>
            <a:ext cx="6408281" cy="4679234"/>
          </a:xfrm>
          <a:prstGeom prst="rect">
            <a:avLst/>
          </a:prstGeom>
        </p:spPr>
      </p:pic>
      <p:sp>
        <p:nvSpPr>
          <p:cNvPr id="2" name="Slide Number Placeholder 1"/>
          <p:cNvSpPr>
            <a:spLocks noGrp="1"/>
          </p:cNvSpPr>
          <p:nvPr>
            <p:ph type="sldNum" sz="quarter" idx="12"/>
          </p:nvPr>
        </p:nvSpPr>
        <p:spPr/>
        <p:txBody>
          <a:bodyPr/>
          <a:lstStyle/>
          <a:p>
            <a:fld id="{E05F342E-8AED-4914-A5EF-8504A1913538}" type="slidenum">
              <a:rPr lang="en-US" smtClean="0"/>
              <a:t>28</a:t>
            </a:fld>
            <a:endParaRPr lang="en-US"/>
          </a:p>
        </p:txBody>
      </p:sp>
      <p:sp>
        <p:nvSpPr>
          <p:cNvPr id="7" name="제목 1"/>
          <p:cNvSpPr txBox="1">
            <a:spLocks/>
          </p:cNvSpPr>
          <p:nvPr/>
        </p:nvSpPr>
        <p:spPr>
          <a:xfrm>
            <a:off x="304800" y="165815"/>
            <a:ext cx="8229600" cy="1143000"/>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chemeClr val="tx1"/>
                </a:solidFill>
                <a:latin typeface="+mj-lt"/>
                <a:ea typeface="+mj-ea"/>
                <a:cs typeface="+mj-cs"/>
              </a:defRPr>
            </a:lvl1pPr>
          </a:lstStyle>
          <a:p>
            <a:r>
              <a:rPr lang="en-US" sz="2800" dirty="0" err="1" smtClean="0">
                <a:latin typeface="Times New Roman" pitchFamily="18" charset="0"/>
                <a:cs typeface="Times New Roman" pitchFamily="18" charset="0"/>
              </a:rPr>
              <a:t>YfiN</a:t>
            </a:r>
            <a:r>
              <a:rPr lang="en-US" sz="2800" dirty="0" smtClean="0">
                <a:latin typeface="Times New Roman" pitchFamily="18" charset="0"/>
                <a:cs typeface="Times New Roman" pitchFamily="18" charset="0"/>
              </a:rPr>
              <a:t> is a bifunctional protein: DGC &amp; division inhibitor</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1270851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5F342E-8AED-4914-A5EF-8504A1913538}" type="slidenum">
              <a:rPr lang="en-US" smtClean="0"/>
              <a:t>29</a:t>
            </a:fld>
            <a:endParaRPr lang="en-US"/>
          </a:p>
        </p:txBody>
      </p:sp>
      <p:pic>
        <p:nvPicPr>
          <p:cNvPr id="3" name="Picture 2" descr="An external file that holds a picture, illustration, etc.&#10;Object name is pbio.1000588.g011.jpg Object name is pbio.1000588.g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6800"/>
            <a:ext cx="3675737" cy="5257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p:cNvSpPr txBox="1">
            <a:spLocks noChangeArrowheads="1"/>
          </p:cNvSpPr>
          <p:nvPr/>
        </p:nvSpPr>
        <p:spPr bwMode="auto">
          <a:xfrm>
            <a:off x="2743200" y="396240"/>
            <a:ext cx="3694098" cy="391525"/>
          </a:xfrm>
          <a:prstGeom prst="rect">
            <a:avLst/>
          </a:prstGeom>
          <a:noFill/>
          <a:ln w="9525">
            <a:noFill/>
            <a:miter lim="800000"/>
            <a:headEnd/>
            <a:tailEnd/>
          </a:ln>
        </p:spPr>
        <p:txBody>
          <a:bodyPr wrap="none" lIns="82936" tIns="41469" rIns="82936" bIns="41469">
            <a:spAutoFit/>
          </a:bodyPr>
          <a:lstStyle/>
          <a:p>
            <a:pPr>
              <a:defRPr/>
            </a:pPr>
            <a:r>
              <a:rPr lang="en-US" sz="2000" b="1" dirty="0" smtClean="0">
                <a:solidFill>
                  <a:srgbClr val="1D7505"/>
                </a:solidFill>
                <a:latin typeface="Times New Roman" pitchFamily="18" charset="0"/>
                <a:cs typeface="Times New Roman" pitchFamily="18" charset="0"/>
              </a:rPr>
              <a:t>Inside-Out signaling mechanism</a:t>
            </a:r>
            <a:endParaRPr lang="en-US" sz="2000" b="1" i="1" dirty="0">
              <a:solidFill>
                <a:srgbClr val="1D7505"/>
              </a:solidFill>
              <a:latin typeface="Times New Roman" pitchFamily="18" charset="0"/>
              <a:cs typeface="Times New Roman" pitchFamily="18" charset="0"/>
            </a:endParaRPr>
          </a:p>
        </p:txBody>
      </p:sp>
      <p:sp>
        <p:nvSpPr>
          <p:cNvPr id="5" name="Rectangle 4"/>
          <p:cNvSpPr/>
          <p:nvPr/>
        </p:nvSpPr>
        <p:spPr>
          <a:xfrm>
            <a:off x="4285449" y="2895600"/>
            <a:ext cx="4572000" cy="2062103"/>
          </a:xfrm>
          <a:prstGeom prst="rect">
            <a:avLst/>
          </a:prstGeom>
        </p:spPr>
        <p:txBody>
          <a:bodyPr>
            <a:spAutoFit/>
          </a:bodyPr>
          <a:lstStyle/>
          <a:p>
            <a:r>
              <a:rPr lang="en-US" sz="1600" dirty="0">
                <a:latin typeface="Constantia" pitchFamily="18" charset="0"/>
              </a:rPr>
              <a:t>Conformational changes in the intracellular </a:t>
            </a:r>
            <a:r>
              <a:rPr lang="en-US" sz="1600" dirty="0" smtClean="0">
                <a:latin typeface="Constantia" pitchFamily="18" charset="0"/>
              </a:rPr>
              <a:t>domain of </a:t>
            </a:r>
            <a:r>
              <a:rPr lang="en-US" sz="1600" dirty="0" err="1" smtClean="0">
                <a:latin typeface="Constantia" pitchFamily="18" charset="0"/>
              </a:rPr>
              <a:t>LapD</a:t>
            </a:r>
            <a:r>
              <a:rPr lang="en-US" sz="1600" dirty="0" smtClean="0">
                <a:latin typeface="Constantia" pitchFamily="18" charset="0"/>
              </a:rPr>
              <a:t>  </a:t>
            </a:r>
            <a:r>
              <a:rPr lang="en-US" sz="1600" dirty="0">
                <a:latin typeface="Constantia" pitchFamily="18" charset="0"/>
              </a:rPr>
              <a:t>regulates the conformation of its </a:t>
            </a:r>
            <a:r>
              <a:rPr lang="en-US" sz="1600" dirty="0" err="1">
                <a:latin typeface="Constantia" pitchFamily="18" charset="0"/>
              </a:rPr>
              <a:t>periplasmic</a:t>
            </a:r>
            <a:r>
              <a:rPr lang="en-US" sz="1600" dirty="0">
                <a:latin typeface="Constantia" pitchFamily="18" charset="0"/>
              </a:rPr>
              <a:t> output domain, which differentially interacts with a protease, </a:t>
            </a:r>
            <a:r>
              <a:rPr lang="en-US" sz="1600" dirty="0" err="1">
                <a:latin typeface="Constantia" pitchFamily="18" charset="0"/>
              </a:rPr>
              <a:t>LapG</a:t>
            </a:r>
            <a:r>
              <a:rPr lang="en-US" sz="1600" dirty="0">
                <a:latin typeface="Constantia" pitchFamily="18" charset="0"/>
              </a:rPr>
              <a:t>, that in turn controls the stability of the cell surface </a:t>
            </a:r>
            <a:r>
              <a:rPr lang="en-US" sz="1600" dirty="0" err="1" smtClean="0">
                <a:latin typeface="Constantia" pitchFamily="18" charset="0"/>
              </a:rPr>
              <a:t>LapA</a:t>
            </a:r>
            <a:r>
              <a:rPr lang="en-US" sz="1600" dirty="0" smtClean="0">
                <a:latin typeface="Constantia" pitchFamily="18" charset="0"/>
              </a:rPr>
              <a:t> </a:t>
            </a:r>
            <a:r>
              <a:rPr lang="en-US" sz="1600" dirty="0" err="1" smtClean="0">
                <a:latin typeface="Constantia" pitchFamily="18" charset="0"/>
              </a:rPr>
              <a:t>adhesin</a:t>
            </a:r>
            <a:r>
              <a:rPr lang="en-US" sz="1600" dirty="0">
                <a:latin typeface="Constantia" pitchFamily="18" charset="0"/>
              </a:rPr>
              <a:t>, and hence biofilm formation</a:t>
            </a:r>
            <a:r>
              <a:rPr lang="en-US" sz="1600" dirty="0" smtClean="0">
                <a:latin typeface="Constantia" pitchFamily="18" charset="0"/>
              </a:rPr>
              <a:t>. </a:t>
            </a:r>
            <a:r>
              <a:rPr lang="en-US" sz="1600" dirty="0" err="1" smtClean="0">
                <a:latin typeface="Constantia" pitchFamily="18" charset="0"/>
              </a:rPr>
              <a:t>LapG</a:t>
            </a:r>
            <a:r>
              <a:rPr lang="en-US" sz="1600" dirty="0" smtClean="0">
                <a:latin typeface="Constantia" pitchFamily="18" charset="0"/>
              </a:rPr>
              <a:t> is </a:t>
            </a:r>
          </a:p>
          <a:p>
            <a:r>
              <a:rPr lang="en-US" sz="1600" dirty="0" smtClean="0">
                <a:latin typeface="Constantia" pitchFamily="18" charset="0"/>
              </a:rPr>
              <a:t>sequestered when </a:t>
            </a:r>
            <a:r>
              <a:rPr lang="en-US" sz="1600" dirty="0" err="1" smtClean="0">
                <a:latin typeface="Constantia" pitchFamily="18" charset="0"/>
              </a:rPr>
              <a:t>LapD</a:t>
            </a:r>
            <a:r>
              <a:rPr lang="en-US" sz="1600" dirty="0" smtClean="0">
                <a:latin typeface="Constantia" pitchFamily="18" charset="0"/>
              </a:rPr>
              <a:t> is activated, allowing </a:t>
            </a:r>
            <a:r>
              <a:rPr lang="en-US" sz="1600" dirty="0" err="1" smtClean="0">
                <a:latin typeface="Constantia" pitchFamily="18" charset="0"/>
              </a:rPr>
              <a:t>LapA</a:t>
            </a:r>
            <a:r>
              <a:rPr lang="en-US" sz="1600" dirty="0" smtClean="0">
                <a:latin typeface="Constantia" pitchFamily="18" charset="0"/>
              </a:rPr>
              <a:t> to anchor in the OM</a:t>
            </a:r>
            <a:endParaRPr lang="en-US" sz="1600" dirty="0">
              <a:latin typeface="Constantia" pitchFamily="18" charset="0"/>
            </a:endParaRPr>
          </a:p>
        </p:txBody>
      </p:sp>
    </p:spTree>
    <p:extLst>
      <p:ext uri="{BB962C8B-B14F-4D97-AF65-F5344CB8AC3E}">
        <p14:creationId xmlns:p14="http://schemas.microsoft.com/office/powerpoint/2010/main" val="255718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7239000" y="6356350"/>
            <a:ext cx="2895600" cy="365125"/>
          </a:xfrm>
        </p:spPr>
        <p:txBody>
          <a:bodyPr/>
          <a:lstStyle/>
          <a:p>
            <a:pPr>
              <a:defRPr/>
            </a:pPr>
            <a:fld id="{B2B54600-BBD3-4B5E-A1F7-879E9A0F11BB}" type="slidenum">
              <a:rPr lang="en-US"/>
              <a:pPr>
                <a:defRPr/>
              </a:pPr>
              <a:t>3</a:t>
            </a:fld>
            <a:endParaRPr lang="en-US" dirty="0"/>
          </a:p>
        </p:txBody>
      </p:sp>
      <p:sp>
        <p:nvSpPr>
          <p:cNvPr id="115716" name="Rectangle 4"/>
          <p:cNvSpPr>
            <a:spLocks noGrp="1" noChangeArrowheads="1"/>
          </p:cNvSpPr>
          <p:nvPr>
            <p:ph type="title"/>
          </p:nvPr>
        </p:nvSpPr>
        <p:spPr>
          <a:xfrm>
            <a:off x="468630" y="127293"/>
            <a:ext cx="8229600" cy="1143000"/>
          </a:xfrm>
        </p:spPr>
        <p:txBody>
          <a:bodyPr>
            <a:normAutofit/>
          </a:bodyPr>
          <a:lstStyle/>
          <a:p>
            <a:pPr eaLnBrk="1" hangingPunct="1"/>
            <a:r>
              <a:rPr lang="en-US" sz="3600" dirty="0" smtClean="0">
                <a:solidFill>
                  <a:srgbClr val="333399"/>
                </a:solidFill>
                <a:latin typeface="Gabriola" pitchFamily="82" charset="0"/>
              </a:rPr>
              <a:t>Sec system</a:t>
            </a:r>
          </a:p>
        </p:txBody>
      </p:sp>
      <p:pic>
        <p:nvPicPr>
          <p:cNvPr id="115718" name="Picture 6" descr="wiL75268_124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6978" y="1066800"/>
            <a:ext cx="3330044" cy="3352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4564" y="5486400"/>
            <a:ext cx="8446543" cy="1015663"/>
          </a:xfrm>
          <a:prstGeom prst="rect">
            <a:avLst/>
          </a:prstGeom>
          <a:noFill/>
        </p:spPr>
        <p:txBody>
          <a:bodyPr wrap="none" rtlCol="0">
            <a:spAutoFit/>
          </a:bodyPr>
          <a:lstStyle/>
          <a:p>
            <a:pPr algn="ctr"/>
            <a:r>
              <a:rPr lang="en-US" sz="2000" dirty="0" smtClean="0">
                <a:latin typeface="Andalus" pitchFamily="18" charset="-78"/>
                <a:cs typeface="Andalus" pitchFamily="18" charset="-78"/>
              </a:rPr>
              <a:t>Found in all three domains of life. </a:t>
            </a:r>
            <a:r>
              <a:rPr lang="en-US" sz="2000" dirty="0">
                <a:latin typeface="Andalus" pitchFamily="18" charset="-78"/>
                <a:cs typeface="Andalus" pitchFamily="18" charset="-78"/>
              </a:rPr>
              <a:t>U</a:t>
            </a:r>
            <a:r>
              <a:rPr lang="en-US" sz="2000" dirty="0" smtClean="0">
                <a:latin typeface="Andalus" pitchFamily="18" charset="-78"/>
                <a:cs typeface="Andalus" pitchFamily="18" charset="-78"/>
              </a:rPr>
              <a:t>nfolded proteins transported across or into </a:t>
            </a:r>
          </a:p>
          <a:p>
            <a:pPr algn="ctr"/>
            <a:r>
              <a:rPr lang="en-US" sz="2000" dirty="0" smtClean="0">
                <a:latin typeface="Andalus" pitchFamily="18" charset="-78"/>
                <a:cs typeface="Andalus" pitchFamily="18" charset="-78"/>
              </a:rPr>
              <a:t>the membrane. N-terminal signal peptides recognized by chaperones (</a:t>
            </a:r>
            <a:r>
              <a:rPr lang="en-US" sz="2000" dirty="0" err="1" smtClean="0">
                <a:latin typeface="Andalus" pitchFamily="18" charset="-78"/>
                <a:cs typeface="Andalus" pitchFamily="18" charset="-78"/>
              </a:rPr>
              <a:t>SecB</a:t>
            </a:r>
            <a:r>
              <a:rPr lang="en-US" sz="2000" dirty="0" smtClean="0">
                <a:latin typeface="Andalus" pitchFamily="18" charset="-78"/>
                <a:cs typeface="Andalus" pitchFamily="18" charset="-78"/>
              </a:rPr>
              <a:t>), </a:t>
            </a:r>
          </a:p>
          <a:p>
            <a:pPr algn="ctr"/>
            <a:r>
              <a:rPr lang="en-US" sz="2000" dirty="0" smtClean="0">
                <a:latin typeface="Andalus" pitchFamily="18" charset="-78"/>
                <a:cs typeface="Andalus" pitchFamily="18" charset="-78"/>
              </a:rPr>
              <a:t>and cleaved in the </a:t>
            </a:r>
            <a:r>
              <a:rPr lang="en-US" sz="2000" dirty="0" err="1" smtClean="0">
                <a:latin typeface="Andalus" pitchFamily="18" charset="-78"/>
                <a:cs typeface="Andalus" pitchFamily="18" charset="-78"/>
              </a:rPr>
              <a:t>periplasm</a:t>
            </a:r>
            <a:endParaRPr lang="en-US" sz="2000" dirty="0">
              <a:latin typeface="Andalus" pitchFamily="18" charset="-78"/>
              <a:cs typeface="Andalus" pitchFamily="18" charset="-78"/>
            </a:endParaRPr>
          </a:p>
        </p:txBody>
      </p:sp>
      <p:sp>
        <p:nvSpPr>
          <p:cNvPr id="3" name="Rectangle 2"/>
          <p:cNvSpPr/>
          <p:nvPr/>
        </p:nvSpPr>
        <p:spPr>
          <a:xfrm>
            <a:off x="2209800" y="4656504"/>
            <a:ext cx="5061965" cy="369332"/>
          </a:xfrm>
          <a:prstGeom prst="rect">
            <a:avLst/>
          </a:prstGeom>
        </p:spPr>
        <p:txBody>
          <a:bodyPr wrap="square">
            <a:spAutoFit/>
          </a:bodyPr>
          <a:lstStyle/>
          <a:p>
            <a:r>
              <a:rPr lang="en-US" u="sng" dirty="0">
                <a:solidFill>
                  <a:srgbClr val="0000FF"/>
                </a:solidFill>
                <a:latin typeface="Times New Roman" panose="02020603050405020304" pitchFamily="18" charset="0"/>
                <a:ea typeface="Times New Roman" panose="02020603050405020304" pitchFamily="18" charset="0"/>
                <a:hlinkClick r:id="rId3"/>
              </a:rPr>
              <a:t>https://www.youtube.com/watch?v=ukUdSZhA8m4</a:t>
            </a:r>
            <a:endParaRPr lang="en-US"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386424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1600200" y="1866900"/>
            <a:ext cx="6019800" cy="3514725"/>
          </a:xfrm>
          <a:prstGeom prst="rect">
            <a:avLst/>
          </a:prstGeom>
          <a:noFill/>
          <a:ln w="9525">
            <a:noFill/>
            <a:miter lim="800000"/>
            <a:headEnd/>
            <a:tailEnd/>
          </a:ln>
          <a:effectLst/>
        </p:spPr>
      </p:pic>
      <p:sp>
        <p:nvSpPr>
          <p:cNvPr id="3" name="제목 1"/>
          <p:cNvSpPr>
            <a:spLocks noGrp="1"/>
          </p:cNvSpPr>
          <p:nvPr>
            <p:ph type="title"/>
          </p:nvPr>
        </p:nvSpPr>
        <p:spPr>
          <a:xfrm>
            <a:off x="457200" y="274638"/>
            <a:ext cx="8229600" cy="1143000"/>
          </a:xfrm>
        </p:spPr>
        <p:txBody>
          <a:bodyPr>
            <a:normAutofit/>
          </a:bodyPr>
          <a:lstStyle/>
          <a:p>
            <a:r>
              <a:rPr lang="en-US" sz="3600" dirty="0" err="1" smtClean="0"/>
              <a:t>Persiters</a:t>
            </a:r>
            <a:r>
              <a:rPr lang="en-US" sz="3600" dirty="0" smtClean="0"/>
              <a:t>: Resistance versus tolerance</a:t>
            </a:r>
            <a:endParaRPr lang="en-US" sz="3600" dirty="0"/>
          </a:p>
        </p:txBody>
      </p:sp>
      <p:sp>
        <p:nvSpPr>
          <p:cNvPr id="2" name="Slide Number Placeholder 1"/>
          <p:cNvSpPr>
            <a:spLocks noGrp="1"/>
          </p:cNvSpPr>
          <p:nvPr>
            <p:ph type="sldNum" sz="quarter" idx="12"/>
          </p:nvPr>
        </p:nvSpPr>
        <p:spPr/>
        <p:txBody>
          <a:bodyPr/>
          <a:lstStyle/>
          <a:p>
            <a:fld id="{1F27B3B7-A824-4A27-B6A4-B566CD761833}" type="slidenum">
              <a:rPr lang="en-US" smtClean="0"/>
              <a:pPr/>
              <a:t>30</a:t>
            </a:fld>
            <a:endParaRPr lang="en-US"/>
          </a:p>
        </p:txBody>
      </p:sp>
    </p:spTree>
    <p:extLst>
      <p:ext uri="{BB962C8B-B14F-4D97-AF65-F5344CB8AC3E}">
        <p14:creationId xmlns:p14="http://schemas.microsoft.com/office/powerpoint/2010/main" val="36816015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81000" y="274638"/>
            <a:ext cx="8382000" cy="1143000"/>
          </a:xfrm>
        </p:spPr>
        <p:txBody>
          <a:bodyPr>
            <a:normAutofit/>
          </a:bodyPr>
          <a:lstStyle/>
          <a:p>
            <a:r>
              <a:rPr lang="en-US" sz="3200" dirty="0" smtClean="0"/>
              <a:t>Direct observation of </a:t>
            </a:r>
            <a:r>
              <a:rPr lang="en-US" sz="3200" dirty="0" err="1" smtClean="0"/>
              <a:t>indole</a:t>
            </a:r>
            <a:r>
              <a:rPr lang="en-US" sz="3200" dirty="0" smtClean="0"/>
              <a:t>-induced persisters</a:t>
            </a:r>
            <a:endParaRPr lang="en-US" sz="3200" dirty="0"/>
          </a:p>
        </p:txBody>
      </p:sp>
      <p:pic>
        <p:nvPicPr>
          <p:cNvPr id="3074" name="Picture 2"/>
          <p:cNvPicPr>
            <a:picLocks noChangeAspect="1" noChangeArrowheads="1"/>
          </p:cNvPicPr>
          <p:nvPr/>
        </p:nvPicPr>
        <p:blipFill>
          <a:blip r:embed="rId2"/>
          <a:srcRect/>
          <a:stretch>
            <a:fillRect/>
          </a:stretch>
        </p:blipFill>
        <p:spPr bwMode="auto">
          <a:xfrm>
            <a:off x="609600" y="1600200"/>
            <a:ext cx="7962900" cy="2867025"/>
          </a:xfrm>
          <a:prstGeom prst="rect">
            <a:avLst/>
          </a:prstGeom>
          <a:noFill/>
          <a:ln w="9525">
            <a:noFill/>
            <a:miter lim="800000"/>
            <a:headEnd/>
            <a:tailEnd/>
          </a:ln>
          <a:effectLst/>
        </p:spPr>
      </p:pic>
      <p:sp>
        <p:nvSpPr>
          <p:cNvPr id="12" name="아래쪽 화살표 11"/>
          <p:cNvSpPr/>
          <p:nvPr/>
        </p:nvSpPr>
        <p:spPr>
          <a:xfrm flipV="1">
            <a:off x="2057400" y="4419600"/>
            <a:ext cx="304800" cy="342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1752600" y="4736068"/>
            <a:ext cx="939681" cy="369332"/>
          </a:xfrm>
          <a:prstGeom prst="rect">
            <a:avLst/>
          </a:prstGeom>
          <a:noFill/>
        </p:spPr>
        <p:txBody>
          <a:bodyPr wrap="none" rtlCol="0">
            <a:spAutoFit/>
          </a:bodyPr>
          <a:lstStyle/>
          <a:p>
            <a:r>
              <a:rPr lang="en-US" dirty="0" smtClean="0">
                <a:solidFill>
                  <a:prstClr val="black"/>
                </a:solidFill>
              </a:rPr>
              <a:t>+ indole</a:t>
            </a:r>
            <a:endParaRPr lang="en-US" dirty="0">
              <a:solidFill>
                <a:prstClr val="black"/>
              </a:solidFill>
            </a:endParaRPr>
          </a:p>
        </p:txBody>
      </p:sp>
      <p:sp>
        <p:nvSpPr>
          <p:cNvPr id="15" name="아래쪽 화살표 14"/>
          <p:cNvSpPr/>
          <p:nvPr/>
        </p:nvSpPr>
        <p:spPr>
          <a:xfrm flipV="1">
            <a:off x="3657600" y="4419600"/>
            <a:ext cx="304800" cy="342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3429000" y="4724400"/>
            <a:ext cx="792205" cy="369332"/>
          </a:xfrm>
          <a:prstGeom prst="rect">
            <a:avLst/>
          </a:prstGeom>
          <a:noFill/>
        </p:spPr>
        <p:txBody>
          <a:bodyPr wrap="none" rtlCol="0">
            <a:spAutoFit/>
          </a:bodyPr>
          <a:lstStyle/>
          <a:p>
            <a:r>
              <a:rPr lang="en-US" dirty="0" smtClean="0">
                <a:solidFill>
                  <a:prstClr val="black"/>
                </a:solidFill>
              </a:rPr>
              <a:t>+ Amp</a:t>
            </a:r>
            <a:endParaRPr lang="en-US" dirty="0">
              <a:solidFill>
                <a:prstClr val="black"/>
              </a:solidFill>
            </a:endParaRPr>
          </a:p>
        </p:txBody>
      </p:sp>
      <p:sp>
        <p:nvSpPr>
          <p:cNvPr id="17" name="TextBox 16"/>
          <p:cNvSpPr txBox="1"/>
          <p:nvPr/>
        </p:nvSpPr>
        <p:spPr>
          <a:xfrm>
            <a:off x="0" y="3848100"/>
            <a:ext cx="649537" cy="646331"/>
          </a:xfrm>
          <a:prstGeom prst="rect">
            <a:avLst/>
          </a:prstGeom>
          <a:noFill/>
        </p:spPr>
        <p:txBody>
          <a:bodyPr wrap="none" rtlCol="0">
            <a:spAutoFit/>
          </a:bodyPr>
          <a:lstStyle/>
          <a:p>
            <a:r>
              <a:rPr lang="en-US" dirty="0" smtClean="0">
                <a:solidFill>
                  <a:prstClr val="black"/>
                </a:solidFill>
              </a:rPr>
              <a:t>Time</a:t>
            </a:r>
          </a:p>
          <a:p>
            <a:r>
              <a:rPr lang="en-US" dirty="0" smtClean="0">
                <a:solidFill>
                  <a:prstClr val="black"/>
                </a:solidFill>
              </a:rPr>
              <a:t>(hr)</a:t>
            </a:r>
            <a:endParaRPr lang="en-US" dirty="0">
              <a:solidFill>
                <a:prstClr val="black"/>
              </a:solidFill>
            </a:endParaRPr>
          </a:p>
        </p:txBody>
      </p:sp>
      <p:pic>
        <p:nvPicPr>
          <p:cNvPr id="18" name="Picture 2"/>
          <p:cNvPicPr>
            <a:picLocks noChangeAspect="1" noChangeArrowheads="1"/>
          </p:cNvPicPr>
          <p:nvPr/>
        </p:nvPicPr>
        <p:blipFill>
          <a:blip r:embed="rId3"/>
          <a:srcRect/>
          <a:stretch>
            <a:fillRect/>
          </a:stretch>
        </p:blipFill>
        <p:spPr bwMode="auto">
          <a:xfrm>
            <a:off x="5572125" y="4476750"/>
            <a:ext cx="2924175" cy="2381250"/>
          </a:xfrm>
          <a:prstGeom prst="rect">
            <a:avLst/>
          </a:prstGeom>
          <a:noFill/>
          <a:ln w="9525">
            <a:noFill/>
            <a:miter lim="800000"/>
            <a:headEnd/>
            <a:tailEnd/>
          </a:ln>
          <a:effectLst/>
        </p:spPr>
      </p:pic>
      <p:sp>
        <p:nvSpPr>
          <p:cNvPr id="19" name="TextBox 18"/>
          <p:cNvSpPr txBox="1"/>
          <p:nvPr/>
        </p:nvSpPr>
        <p:spPr>
          <a:xfrm>
            <a:off x="381000" y="1219200"/>
            <a:ext cx="2560316" cy="369332"/>
          </a:xfrm>
          <a:prstGeom prst="rect">
            <a:avLst/>
          </a:prstGeom>
          <a:noFill/>
        </p:spPr>
        <p:txBody>
          <a:bodyPr wrap="none" rtlCol="0">
            <a:spAutoFit/>
          </a:bodyPr>
          <a:lstStyle/>
          <a:p>
            <a:r>
              <a:rPr lang="en-US" dirty="0" smtClean="0">
                <a:solidFill>
                  <a:prstClr val="black"/>
                </a:solidFill>
              </a:rPr>
              <a:t>&lt;</a:t>
            </a:r>
            <a:r>
              <a:rPr lang="en-US" dirty="0" err="1" smtClean="0">
                <a:solidFill>
                  <a:prstClr val="black"/>
                </a:solidFill>
              </a:rPr>
              <a:t>microfluidic</a:t>
            </a:r>
            <a:r>
              <a:rPr lang="en-US" dirty="0" smtClean="0">
                <a:solidFill>
                  <a:prstClr val="black"/>
                </a:solidFill>
              </a:rPr>
              <a:t> </a:t>
            </a:r>
            <a:r>
              <a:rPr lang="en-US" dirty="0" err="1" smtClean="0">
                <a:solidFill>
                  <a:prstClr val="black"/>
                </a:solidFill>
              </a:rPr>
              <a:t>chemostat</a:t>
            </a:r>
            <a:r>
              <a:rPr lang="en-US" dirty="0" smtClean="0">
                <a:solidFill>
                  <a:prstClr val="black"/>
                </a:solidFill>
              </a:rPr>
              <a:t>&gt;</a:t>
            </a:r>
            <a:endParaRPr lang="en-US" dirty="0">
              <a:solidFill>
                <a:prstClr val="black"/>
              </a:solidFill>
            </a:endParaRPr>
          </a:p>
        </p:txBody>
      </p:sp>
      <p:sp>
        <p:nvSpPr>
          <p:cNvPr id="3" name="Slide Number Placeholder 2"/>
          <p:cNvSpPr>
            <a:spLocks noGrp="1"/>
          </p:cNvSpPr>
          <p:nvPr>
            <p:ph type="sldNum" sz="quarter" idx="12"/>
          </p:nvPr>
        </p:nvSpPr>
        <p:spPr/>
        <p:txBody>
          <a:bodyPr/>
          <a:lstStyle/>
          <a:p>
            <a:fld id="{1F27B3B7-A824-4A27-B6A4-B566CD761833}"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6030750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81000" y="274638"/>
            <a:ext cx="8382000" cy="1143000"/>
          </a:xfrm>
        </p:spPr>
        <p:txBody>
          <a:bodyPr>
            <a:normAutofit/>
          </a:bodyPr>
          <a:lstStyle/>
          <a:p>
            <a:r>
              <a:rPr lang="en-US" sz="3200" dirty="0" smtClean="0"/>
              <a:t>Indole-induced persister formation</a:t>
            </a:r>
            <a:endParaRPr lang="en-US" sz="3200" dirty="0"/>
          </a:p>
        </p:txBody>
      </p:sp>
      <p:pic>
        <p:nvPicPr>
          <p:cNvPr id="7170" name="Picture 2"/>
          <p:cNvPicPr>
            <a:picLocks noChangeAspect="1" noChangeArrowheads="1"/>
          </p:cNvPicPr>
          <p:nvPr/>
        </p:nvPicPr>
        <p:blipFill>
          <a:blip r:embed="rId3"/>
          <a:srcRect/>
          <a:stretch>
            <a:fillRect/>
          </a:stretch>
        </p:blipFill>
        <p:spPr bwMode="auto">
          <a:xfrm>
            <a:off x="685800" y="1676400"/>
            <a:ext cx="7810500" cy="4048125"/>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1F27B3B7-A824-4A27-B6A4-B566CD761833}"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39048403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ECF571-FD63-4ABA-93D6-97815E73ED07}" type="slidenum">
              <a:rPr lang="en-US" smtClean="0"/>
              <a:pPr/>
              <a:t>33</a:t>
            </a:fld>
            <a:endParaRPr lang="en-US"/>
          </a:p>
        </p:txBody>
      </p:sp>
      <p:sp>
        <p:nvSpPr>
          <p:cNvPr id="3" name="TextBox 2"/>
          <p:cNvSpPr txBox="1"/>
          <p:nvPr/>
        </p:nvSpPr>
        <p:spPr>
          <a:xfrm>
            <a:off x="3657600" y="2514600"/>
            <a:ext cx="1696298" cy="646331"/>
          </a:xfrm>
          <a:prstGeom prst="rect">
            <a:avLst/>
          </a:prstGeom>
          <a:noFill/>
        </p:spPr>
        <p:txBody>
          <a:bodyPr wrap="none" rtlCol="0">
            <a:spAutoFit/>
          </a:bodyPr>
          <a:lstStyle/>
          <a:p>
            <a:r>
              <a:rPr lang="en-US" sz="3600" b="1" dirty="0" smtClean="0">
                <a:solidFill>
                  <a:srgbClr val="333399"/>
                </a:solidFill>
                <a:latin typeface="Gabriola" pitchFamily="82" charset="0"/>
              </a:rPr>
              <a:t>Good luck!</a:t>
            </a:r>
            <a:endParaRPr lang="en-US" sz="3600" b="1" dirty="0">
              <a:solidFill>
                <a:srgbClr val="333399"/>
              </a:solidFill>
              <a:latin typeface="Gabriola" pitchFamily="82" charset="0"/>
            </a:endParaRPr>
          </a:p>
        </p:txBody>
      </p:sp>
    </p:spTree>
    <p:extLst>
      <p:ext uri="{BB962C8B-B14F-4D97-AF65-F5344CB8AC3E}">
        <p14:creationId xmlns:p14="http://schemas.microsoft.com/office/powerpoint/2010/main" val="5220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7086600" y="6356350"/>
            <a:ext cx="2895600" cy="365125"/>
          </a:xfrm>
        </p:spPr>
        <p:txBody>
          <a:bodyPr/>
          <a:lstStyle/>
          <a:p>
            <a:pPr>
              <a:defRPr/>
            </a:pPr>
            <a:fld id="{8D723E73-C89F-47CB-B82A-39057DC8F4FE}" type="slidenum">
              <a:rPr lang="en-US"/>
              <a:pPr>
                <a:defRPr/>
              </a:pPr>
              <a:t>4</a:t>
            </a:fld>
            <a:endParaRPr lang="en-US" dirty="0"/>
          </a:p>
        </p:txBody>
      </p:sp>
      <p:pic>
        <p:nvPicPr>
          <p:cNvPr id="116742" name="Picture 6" descr="wiL75268_124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82"/>
          <a:stretch/>
        </p:blipFill>
        <p:spPr bwMode="auto">
          <a:xfrm>
            <a:off x="631825" y="1600200"/>
            <a:ext cx="7880350" cy="40290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txBox="1">
            <a:spLocks noChangeArrowheads="1"/>
          </p:cNvSpPr>
          <p:nvPr/>
        </p:nvSpPr>
        <p:spPr>
          <a:xfrm>
            <a:off x="457200" y="2667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333399"/>
                </a:solidFill>
                <a:latin typeface="Gabriola" pitchFamily="82" charset="0"/>
              </a:rPr>
              <a:t>Secretion systems I – V and Tat</a:t>
            </a:r>
          </a:p>
        </p:txBody>
      </p:sp>
      <p:sp>
        <p:nvSpPr>
          <p:cNvPr id="2" name="Rectangle 1"/>
          <p:cNvSpPr/>
          <p:nvPr/>
        </p:nvSpPr>
        <p:spPr>
          <a:xfrm>
            <a:off x="838200" y="5967968"/>
            <a:ext cx="8229600" cy="369332"/>
          </a:xfrm>
          <a:prstGeom prst="rect">
            <a:avLst/>
          </a:prstGeom>
        </p:spPr>
        <p:txBody>
          <a:bodyPr wrap="square">
            <a:spAutoFit/>
          </a:bodyPr>
          <a:lstStyle/>
          <a:p>
            <a:r>
              <a:rPr lang="en-US" u="sng" dirty="0" smtClean="0">
                <a:solidFill>
                  <a:srgbClr val="0000FF"/>
                </a:solidFill>
                <a:latin typeface="Times New Roman" panose="02020603050405020304" pitchFamily="18" charset="0"/>
                <a:ea typeface="Times New Roman" panose="02020603050405020304" pitchFamily="18" charset="0"/>
                <a:hlinkClick r:id="rId3"/>
              </a:rPr>
              <a:t>http</a:t>
            </a:r>
            <a:r>
              <a:rPr lang="en-US" u="sng" dirty="0">
                <a:solidFill>
                  <a:srgbClr val="0000FF"/>
                </a:solidFill>
                <a:latin typeface="Times New Roman" panose="02020603050405020304" pitchFamily="18" charset="0"/>
                <a:ea typeface="Times New Roman" panose="02020603050405020304" pitchFamily="18" charset="0"/>
                <a:hlinkClick r:id="rId3"/>
              </a:rPr>
              <a:t>://www.nature.com/nature/journal/v531/n7592/fig_tab/nature17199_SV2.html</a:t>
            </a:r>
            <a:endParaRPr lang="en-US" dirty="0">
              <a:effectLst/>
              <a:latin typeface="Times New Roman" panose="02020603050405020304" pitchFamily="18" charset="0"/>
              <a:ea typeface="Calibri" panose="020F0502020204030204" pitchFamily="34" charset="0"/>
            </a:endParaRPr>
          </a:p>
        </p:txBody>
      </p:sp>
      <p:sp>
        <p:nvSpPr>
          <p:cNvPr id="3" name="TextBox 2"/>
          <p:cNvSpPr txBox="1"/>
          <p:nvPr/>
        </p:nvSpPr>
        <p:spPr>
          <a:xfrm>
            <a:off x="1440084" y="5648325"/>
            <a:ext cx="6263831" cy="369332"/>
          </a:xfrm>
          <a:prstGeom prst="rect">
            <a:avLst/>
          </a:prstGeom>
          <a:noFill/>
        </p:spPr>
        <p:txBody>
          <a:bodyPr wrap="none" rtlCol="0">
            <a:spAutoFit/>
          </a:bodyPr>
          <a:lstStyle/>
          <a:p>
            <a:r>
              <a:rPr lang="en-US" dirty="0" smtClean="0"/>
              <a:t>Inserting proteins in the outer membrane: </a:t>
            </a:r>
            <a:r>
              <a:rPr lang="en-US" dirty="0">
                <a:latin typeface="Symbol" panose="05050102010706020507" pitchFamily="18" charset="2"/>
              </a:rPr>
              <a:t>b</a:t>
            </a:r>
            <a:r>
              <a:rPr lang="en-US" dirty="0" smtClean="0"/>
              <a:t>-barrel Bam complex</a:t>
            </a:r>
            <a:endParaRPr lang="en-US" dirty="0"/>
          </a:p>
        </p:txBody>
      </p:sp>
    </p:spTree>
    <p:extLst>
      <p:ext uri="{BB962C8B-B14F-4D97-AF65-F5344CB8AC3E}">
        <p14:creationId xmlns:p14="http://schemas.microsoft.com/office/powerpoint/2010/main" val="71311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ECF571-FD63-4ABA-93D6-97815E73ED07}" type="slidenum">
              <a:rPr lang="en-US" smtClean="0"/>
              <a:pPr/>
              <a:t>5</a:t>
            </a:fld>
            <a:endParaRPr lang="en-US"/>
          </a:p>
        </p:txBody>
      </p:sp>
      <p:pic>
        <p:nvPicPr>
          <p:cNvPr id="3" name="Picture 2"/>
          <p:cNvPicPr>
            <a:picLocks noChangeAspect="1"/>
          </p:cNvPicPr>
          <p:nvPr/>
        </p:nvPicPr>
        <p:blipFill>
          <a:blip r:embed="rId2"/>
          <a:stretch>
            <a:fillRect/>
          </a:stretch>
        </p:blipFill>
        <p:spPr>
          <a:xfrm>
            <a:off x="457200" y="228600"/>
            <a:ext cx="8276051" cy="6213524"/>
          </a:xfrm>
          <a:prstGeom prst="rect">
            <a:avLst/>
          </a:prstGeom>
        </p:spPr>
      </p:pic>
      <p:sp>
        <p:nvSpPr>
          <p:cNvPr id="4" name="Oval 3"/>
          <p:cNvSpPr/>
          <p:nvPr/>
        </p:nvSpPr>
        <p:spPr>
          <a:xfrm>
            <a:off x="4267200" y="1447800"/>
            <a:ext cx="609600" cy="2667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7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0AEB79EF-F574-4BF1-911C-8546B292C034}" type="slidenum">
              <a:rPr lang="en-US"/>
              <a:pPr>
                <a:defRPr/>
              </a:pPr>
              <a:t>6</a:t>
            </a:fld>
            <a:endParaRPr lang="en-US"/>
          </a:p>
        </p:txBody>
      </p:sp>
      <p:pic>
        <p:nvPicPr>
          <p:cNvPr id="11267" name="Picture 2" descr="mi57_0077_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760" r="50000"/>
          <a:stretch/>
        </p:blipFill>
        <p:spPr bwMode="auto">
          <a:xfrm>
            <a:off x="6375048" y="1676400"/>
            <a:ext cx="1523159" cy="278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4">
            <a:hlinkClick r:id="rId3" action="ppaction://hlinkfile"/>
          </p:cNvPr>
          <p:cNvSpPr txBox="1">
            <a:spLocks noChangeArrowheads="1"/>
          </p:cNvSpPr>
          <p:nvPr/>
        </p:nvSpPr>
        <p:spPr bwMode="auto">
          <a:xfrm>
            <a:off x="6496868" y="1076980"/>
            <a:ext cx="1032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800" dirty="0">
                <a:solidFill>
                  <a:srgbClr val="333399"/>
                </a:solidFill>
                <a:latin typeface="Gabriola" pitchFamily="82" charset="0"/>
              </a:rPr>
              <a:t>F</a:t>
            </a:r>
            <a:r>
              <a:rPr lang="en-US" sz="2800" dirty="0" smtClean="0">
                <a:solidFill>
                  <a:srgbClr val="333399"/>
                </a:solidFill>
                <a:latin typeface="Gabriola" pitchFamily="82" charset="0"/>
              </a:rPr>
              <a:t>lagella</a:t>
            </a:r>
            <a:endParaRPr lang="en-US" sz="2800" dirty="0">
              <a:solidFill>
                <a:srgbClr val="333399"/>
              </a:solidFill>
              <a:latin typeface="Gabriola" pitchFamily="82" charset="0"/>
            </a:endParaRPr>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62" r="50904" b="50000"/>
          <a:stretch/>
        </p:blipFill>
        <p:spPr bwMode="auto">
          <a:xfrm>
            <a:off x="574155" y="1676400"/>
            <a:ext cx="4154510" cy="188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1376061" y="3689797"/>
            <a:ext cx="25506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i="1" dirty="0" smtClean="0">
                <a:latin typeface="Andalus" pitchFamily="18" charset="-78"/>
                <a:cs typeface="Andalus" pitchFamily="18" charset="-78"/>
              </a:rPr>
              <a:t>Salmonella </a:t>
            </a:r>
            <a:r>
              <a:rPr lang="en-US" i="1" dirty="0" err="1">
                <a:latin typeface="Andalus" pitchFamily="18" charset="-78"/>
                <a:cs typeface="Andalus" pitchFamily="18" charset="-78"/>
              </a:rPr>
              <a:t>typhimurium</a:t>
            </a:r>
            <a:endParaRPr lang="en-US" i="1" dirty="0">
              <a:latin typeface="Andalus" pitchFamily="18" charset="-78"/>
              <a:cs typeface="Andalus" pitchFamily="18" charset="-78"/>
            </a:endParaRPr>
          </a:p>
        </p:txBody>
      </p:sp>
      <p:sp>
        <p:nvSpPr>
          <p:cNvPr id="8" name="Text Box 4">
            <a:hlinkClick r:id="rId5"/>
          </p:cNvPr>
          <p:cNvSpPr txBox="1">
            <a:spLocks noChangeArrowheads="1"/>
          </p:cNvSpPr>
          <p:nvPr/>
        </p:nvSpPr>
        <p:spPr bwMode="auto">
          <a:xfrm>
            <a:off x="1747126" y="1163906"/>
            <a:ext cx="14125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800" dirty="0" smtClean="0">
                <a:solidFill>
                  <a:srgbClr val="333399"/>
                </a:solidFill>
                <a:latin typeface="Gabriola" pitchFamily="82" charset="0"/>
              </a:rPr>
              <a:t>SPI needles</a:t>
            </a:r>
            <a:endParaRPr lang="en-US" sz="2800" dirty="0">
              <a:solidFill>
                <a:srgbClr val="333399"/>
              </a:solidFill>
              <a:latin typeface="Gabriola" pitchFamily="82" charset="0"/>
            </a:endParaRPr>
          </a:p>
        </p:txBody>
      </p:sp>
      <p:sp>
        <p:nvSpPr>
          <p:cNvPr id="10" name="5-Point Star 9"/>
          <p:cNvSpPr/>
          <p:nvPr/>
        </p:nvSpPr>
        <p:spPr>
          <a:xfrm>
            <a:off x="3276600" y="1008965"/>
            <a:ext cx="304800" cy="32316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Box 3"/>
          <p:cNvSpPr txBox="1">
            <a:spLocks noChangeArrowheads="1"/>
          </p:cNvSpPr>
          <p:nvPr/>
        </p:nvSpPr>
        <p:spPr bwMode="auto">
          <a:xfrm>
            <a:off x="857250" y="6385023"/>
            <a:ext cx="2448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i="1" dirty="0" err="1"/>
              <a:t>Marlovitz</a:t>
            </a:r>
            <a:r>
              <a:rPr lang="en-US" sz="1400" i="1" dirty="0"/>
              <a:t> et a., Science </a:t>
            </a:r>
            <a:r>
              <a:rPr lang="en-US" sz="1400" i="1" dirty="0" smtClean="0"/>
              <a:t>2004</a:t>
            </a:r>
            <a:endParaRPr lang="en-US" sz="1400" i="1" dirty="0"/>
          </a:p>
        </p:txBody>
      </p:sp>
      <p:pic>
        <p:nvPicPr>
          <p:cNvPr id="12" name="Picture 6" descr="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600" y="4191406"/>
            <a:ext cx="1510398" cy="216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Figure 9">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9436" y="4204839"/>
            <a:ext cx="1635138" cy="218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9"/>
          <p:cNvSpPr txBox="1">
            <a:spLocks noChangeArrowheads="1"/>
          </p:cNvSpPr>
          <p:nvPr/>
        </p:nvSpPr>
        <p:spPr bwMode="auto">
          <a:xfrm>
            <a:off x="5798854" y="6500606"/>
            <a:ext cx="2004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i="1" dirty="0" err="1"/>
              <a:t>DeRosier</a:t>
            </a:r>
            <a:r>
              <a:rPr lang="en-US" sz="1400" i="1" dirty="0"/>
              <a:t>, </a:t>
            </a:r>
            <a:r>
              <a:rPr lang="en-US" sz="1400" i="1" dirty="0" smtClean="0"/>
              <a:t>J. Bact. 2006</a:t>
            </a:r>
            <a:endParaRPr lang="en-US" sz="1400" i="1" dirty="0"/>
          </a:p>
        </p:txBody>
      </p:sp>
      <p:pic>
        <p:nvPicPr>
          <p:cNvPr id="15" name="Picture 11" descr=" ">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r="42728"/>
          <a:stretch>
            <a:fillRect/>
          </a:stretch>
        </p:blipFill>
        <p:spPr bwMode="auto">
          <a:xfrm>
            <a:off x="880110" y="4192132"/>
            <a:ext cx="2667000" cy="21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
          <p:cNvSpPr txBox="1">
            <a:spLocks noChangeArrowheads="1"/>
          </p:cNvSpPr>
          <p:nvPr/>
        </p:nvSpPr>
        <p:spPr bwMode="auto">
          <a:xfrm>
            <a:off x="228600" y="-106674"/>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sz="3600" dirty="0">
                <a:solidFill>
                  <a:srgbClr val="333399"/>
                </a:solidFill>
                <a:latin typeface="Gabriola" pitchFamily="82" charset="0"/>
              </a:rPr>
              <a:t>17 </a:t>
            </a:r>
            <a:r>
              <a:rPr lang="en-US" sz="3600" dirty="0">
                <a:solidFill>
                  <a:srgbClr val="333399"/>
                </a:solidFill>
                <a:latin typeface="Gabriola" pitchFamily="82" charset="0"/>
                <a:cs typeface="Times New Roman" pitchFamily="18" charset="0"/>
              </a:rPr>
              <a:t>Å</a:t>
            </a:r>
            <a:r>
              <a:rPr lang="en-US" sz="3600" dirty="0">
                <a:solidFill>
                  <a:srgbClr val="333399"/>
                </a:solidFill>
                <a:latin typeface="Gabriola" pitchFamily="82" charset="0"/>
              </a:rPr>
              <a:t> resolution structures of central components of </a:t>
            </a:r>
            <a:endParaRPr lang="en-US" sz="3600" dirty="0" smtClean="0">
              <a:solidFill>
                <a:srgbClr val="333399"/>
              </a:solidFill>
              <a:latin typeface="Gabriola" pitchFamily="82" charset="0"/>
            </a:endParaRPr>
          </a:p>
          <a:p>
            <a:pPr algn="ctr"/>
            <a:r>
              <a:rPr lang="en-US" sz="3600" i="1" dirty="0" smtClean="0">
                <a:solidFill>
                  <a:srgbClr val="333399"/>
                </a:solidFill>
                <a:latin typeface="Gabriola" pitchFamily="82" charset="0"/>
              </a:rPr>
              <a:t>S. </a:t>
            </a:r>
            <a:r>
              <a:rPr lang="en-US" sz="3600" i="1" dirty="0" err="1" smtClean="0">
                <a:solidFill>
                  <a:srgbClr val="333399"/>
                </a:solidFill>
                <a:latin typeface="Gabriola" pitchFamily="82" charset="0"/>
              </a:rPr>
              <a:t>typhimurium</a:t>
            </a:r>
            <a:r>
              <a:rPr lang="en-US" sz="3600" dirty="0" smtClean="0">
                <a:solidFill>
                  <a:srgbClr val="333399"/>
                </a:solidFill>
                <a:latin typeface="Gabriola" pitchFamily="82" charset="0"/>
              </a:rPr>
              <a:t> needle </a:t>
            </a:r>
            <a:r>
              <a:rPr lang="en-US" sz="3600" dirty="0">
                <a:solidFill>
                  <a:srgbClr val="333399"/>
                </a:solidFill>
                <a:latin typeface="Gabriola" pitchFamily="82" charset="0"/>
              </a:rPr>
              <a:t>&amp; flagella HBB</a:t>
            </a:r>
          </a:p>
        </p:txBody>
      </p:sp>
    </p:spTree>
    <p:extLst>
      <p:ext uri="{BB962C8B-B14F-4D97-AF65-F5344CB8AC3E}">
        <p14:creationId xmlns:p14="http://schemas.microsoft.com/office/powerpoint/2010/main" val="626003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ECF571-FD63-4ABA-93D6-97815E73ED07}" type="slidenum">
              <a:rPr lang="en-US" smtClean="0"/>
              <a:pPr/>
              <a:t>7</a:t>
            </a:fld>
            <a:endParaRPr lang="en-US"/>
          </a:p>
        </p:txBody>
      </p:sp>
      <p:pic>
        <p:nvPicPr>
          <p:cNvPr id="4098" name="Picture 2" descr="C:\Users\Rasika\Desktop\Rasika\Adv Micro - Core Course\Lectures 13-\Lecture 21 - Helicobacter and Secretion systems\mjl11cv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459" y="1676400"/>
            <a:ext cx="4417541" cy="363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3000" y="533400"/>
            <a:ext cx="7301999" cy="646331"/>
          </a:xfrm>
          <a:prstGeom prst="rect">
            <a:avLst/>
          </a:prstGeom>
          <a:noFill/>
        </p:spPr>
        <p:txBody>
          <a:bodyPr wrap="none" rtlCol="0">
            <a:spAutoFit/>
          </a:bodyPr>
          <a:lstStyle/>
          <a:p>
            <a:r>
              <a:rPr lang="en-US" sz="3600" dirty="0" smtClean="0">
                <a:solidFill>
                  <a:srgbClr val="333399"/>
                </a:solidFill>
                <a:latin typeface="Gabriola" pitchFamily="82" charset="0"/>
              </a:rPr>
              <a:t>Type VI related to phage tail contractile machinery</a:t>
            </a:r>
            <a:endParaRPr lang="en-US" sz="3600" dirty="0">
              <a:solidFill>
                <a:srgbClr val="333399"/>
              </a:solidFill>
              <a:latin typeface="Gabriola" pitchFamily="82" charset="0"/>
            </a:endParaRPr>
          </a:p>
        </p:txBody>
      </p:sp>
      <p:sp>
        <p:nvSpPr>
          <p:cNvPr id="3" name="TextBox 2"/>
          <p:cNvSpPr txBox="1"/>
          <p:nvPr/>
        </p:nvSpPr>
        <p:spPr>
          <a:xfrm>
            <a:off x="4649229" y="6477000"/>
            <a:ext cx="4502195" cy="369332"/>
          </a:xfrm>
          <a:prstGeom prst="rect">
            <a:avLst/>
          </a:prstGeom>
          <a:noFill/>
        </p:spPr>
        <p:txBody>
          <a:bodyPr wrap="none" rtlCol="0">
            <a:spAutoFit/>
          </a:bodyPr>
          <a:lstStyle/>
          <a:p>
            <a:r>
              <a:rPr lang="en-US" i="1" dirty="0" smtClean="0"/>
              <a:t>Records, A. R. </a:t>
            </a:r>
            <a:r>
              <a:rPr lang="en-US" i="1" dirty="0" err="1" smtClean="0"/>
              <a:t>Mol</a:t>
            </a:r>
            <a:r>
              <a:rPr lang="en-US" i="1" dirty="0" smtClean="0"/>
              <a:t> Plant-Microbe </a:t>
            </a:r>
            <a:r>
              <a:rPr lang="en-US" i="1" dirty="0" err="1" smtClean="0"/>
              <a:t>Interac</a:t>
            </a:r>
            <a:r>
              <a:rPr lang="en-US" i="1" dirty="0" smtClean="0"/>
              <a:t> 2011</a:t>
            </a:r>
            <a:endParaRPr lang="en-US" i="1" dirty="0"/>
          </a:p>
        </p:txBody>
      </p:sp>
      <p:sp>
        <p:nvSpPr>
          <p:cNvPr id="5" name="Rectangle 4"/>
          <p:cNvSpPr/>
          <p:nvPr/>
        </p:nvSpPr>
        <p:spPr>
          <a:xfrm>
            <a:off x="2057400" y="5486400"/>
            <a:ext cx="5334000" cy="369332"/>
          </a:xfrm>
          <a:prstGeom prst="rect">
            <a:avLst/>
          </a:prstGeom>
        </p:spPr>
        <p:txBody>
          <a:bodyPr wrap="square">
            <a:spAutoFit/>
          </a:bodyPr>
          <a:lstStyle/>
          <a:p>
            <a:r>
              <a:rPr lang="en-US" b="1" dirty="0">
                <a:latin typeface="Andalus" pitchFamily="18" charset="-78"/>
                <a:cs typeface="Andalus" pitchFamily="18" charset="-78"/>
              </a:rPr>
              <a:t>C</a:t>
            </a:r>
            <a:r>
              <a:rPr lang="en-US" b="1" dirty="0" smtClean="0">
                <a:latin typeface="Andalus" pitchFamily="18" charset="-78"/>
                <a:cs typeface="Andalus" pitchFamily="18" charset="-78"/>
              </a:rPr>
              <a:t>an </a:t>
            </a:r>
            <a:r>
              <a:rPr lang="en-US" b="1" dirty="0">
                <a:latin typeface="Andalus" pitchFamily="18" charset="-78"/>
                <a:cs typeface="Andalus" pitchFamily="18" charset="-78"/>
              </a:rPr>
              <a:t>kill bacterial as well as eukaryotic target host cells</a:t>
            </a:r>
          </a:p>
        </p:txBody>
      </p:sp>
    </p:spTree>
    <p:extLst>
      <p:ext uri="{BB962C8B-B14F-4D97-AF65-F5344CB8AC3E}">
        <p14:creationId xmlns:p14="http://schemas.microsoft.com/office/powerpoint/2010/main" val="3462363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ECF571-FD63-4ABA-93D6-97815E73ED07}" type="slidenum">
              <a:rPr lang="en-US" smtClean="0"/>
              <a:pPr/>
              <a:t>8</a:t>
            </a:fld>
            <a:endParaRPr lang="en-US"/>
          </a:p>
        </p:txBody>
      </p:sp>
      <p:pic>
        <p:nvPicPr>
          <p:cNvPr id="3" name="Picture 2"/>
          <p:cNvPicPr>
            <a:picLocks noChangeAspect="1"/>
          </p:cNvPicPr>
          <p:nvPr/>
        </p:nvPicPr>
        <p:blipFill>
          <a:blip r:embed="rId2"/>
          <a:stretch>
            <a:fillRect/>
          </a:stretch>
        </p:blipFill>
        <p:spPr>
          <a:xfrm>
            <a:off x="2209800" y="1371600"/>
            <a:ext cx="4229100" cy="4065297"/>
          </a:xfrm>
          <a:prstGeom prst="rect">
            <a:avLst/>
          </a:prstGeom>
        </p:spPr>
      </p:pic>
      <p:sp>
        <p:nvSpPr>
          <p:cNvPr id="4" name="TextBox 3"/>
          <p:cNvSpPr txBox="1"/>
          <p:nvPr/>
        </p:nvSpPr>
        <p:spPr>
          <a:xfrm>
            <a:off x="1295400" y="381000"/>
            <a:ext cx="5817618" cy="646331"/>
          </a:xfrm>
          <a:prstGeom prst="rect">
            <a:avLst/>
          </a:prstGeom>
          <a:noFill/>
        </p:spPr>
        <p:txBody>
          <a:bodyPr wrap="none" rtlCol="0">
            <a:spAutoFit/>
          </a:bodyPr>
          <a:lstStyle/>
          <a:p>
            <a:r>
              <a:rPr lang="en-US" sz="3600" dirty="0" smtClean="0">
                <a:solidFill>
                  <a:srgbClr val="333399"/>
                </a:solidFill>
                <a:latin typeface="Gabriola" pitchFamily="82" charset="0"/>
              </a:rPr>
              <a:t>T6SS targeting pro- and eukaryotic cells</a:t>
            </a:r>
            <a:endParaRPr lang="en-US" sz="3600" dirty="0">
              <a:solidFill>
                <a:srgbClr val="333399"/>
              </a:solidFill>
              <a:latin typeface="Gabriola" pitchFamily="82" charset="0"/>
            </a:endParaRPr>
          </a:p>
        </p:txBody>
      </p:sp>
      <p:sp>
        <p:nvSpPr>
          <p:cNvPr id="5" name="TextBox 4"/>
          <p:cNvSpPr txBox="1"/>
          <p:nvPr/>
        </p:nvSpPr>
        <p:spPr>
          <a:xfrm>
            <a:off x="6454140" y="1905000"/>
            <a:ext cx="2457276" cy="338554"/>
          </a:xfrm>
          <a:prstGeom prst="rect">
            <a:avLst/>
          </a:prstGeom>
          <a:noFill/>
        </p:spPr>
        <p:txBody>
          <a:bodyPr wrap="none" rtlCol="0">
            <a:spAutoFit/>
          </a:bodyPr>
          <a:lstStyle/>
          <a:p>
            <a:r>
              <a:rPr lang="en-US" sz="1600" i="1" dirty="0" smtClean="0"/>
              <a:t>V. </a:t>
            </a:r>
            <a:r>
              <a:rPr lang="en-US" sz="1600" i="1" dirty="0" err="1" smtClean="0"/>
              <a:t>Cholerae</a:t>
            </a:r>
            <a:r>
              <a:rPr lang="en-US" sz="1600" i="1" dirty="0" smtClean="0"/>
              <a:t> &amp; P. aeruginosa</a:t>
            </a:r>
            <a:endParaRPr lang="en-US" sz="1600" i="1" dirty="0"/>
          </a:p>
        </p:txBody>
      </p:sp>
      <p:sp>
        <p:nvSpPr>
          <p:cNvPr id="6" name="TextBox 5"/>
          <p:cNvSpPr txBox="1"/>
          <p:nvPr/>
        </p:nvSpPr>
        <p:spPr>
          <a:xfrm>
            <a:off x="5257800" y="5791200"/>
            <a:ext cx="3146887" cy="369332"/>
          </a:xfrm>
          <a:prstGeom prst="rect">
            <a:avLst/>
          </a:prstGeom>
          <a:noFill/>
        </p:spPr>
        <p:txBody>
          <a:bodyPr wrap="none" rtlCol="0">
            <a:spAutoFit/>
          </a:bodyPr>
          <a:lstStyle/>
          <a:p>
            <a:r>
              <a:rPr lang="en-US" i="1" dirty="0" err="1" smtClean="0"/>
              <a:t>Diniz</a:t>
            </a:r>
            <a:r>
              <a:rPr lang="en-US" i="1" dirty="0" smtClean="0"/>
              <a:t> et al., Cell </a:t>
            </a:r>
            <a:r>
              <a:rPr lang="en-US" i="1" dirty="0" err="1" smtClean="0"/>
              <a:t>Microbiol</a:t>
            </a:r>
            <a:r>
              <a:rPr lang="en-US" i="1" dirty="0" smtClean="0"/>
              <a:t>. 2015</a:t>
            </a:r>
            <a:endParaRPr lang="en-US" i="1" dirty="0"/>
          </a:p>
        </p:txBody>
      </p:sp>
    </p:spTree>
    <p:extLst>
      <p:ext uri="{BB962C8B-B14F-4D97-AF65-F5344CB8AC3E}">
        <p14:creationId xmlns:p14="http://schemas.microsoft.com/office/powerpoint/2010/main" val="720167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ECF571-FD63-4ABA-93D6-97815E73ED07}" type="slidenum">
              <a:rPr lang="en-US" smtClean="0"/>
              <a:pPr/>
              <a:t>9</a:t>
            </a:fld>
            <a:endParaRPr lang="en-US"/>
          </a:p>
        </p:txBody>
      </p:sp>
      <p:pic>
        <p:nvPicPr>
          <p:cNvPr id="4098" name="Picture 2" descr="An external file that holds a picture, illustration, etc.&#10;Object name is nihms427869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00200"/>
            <a:ext cx="7620000" cy="44386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304800"/>
            <a:ext cx="7086600" cy="1077218"/>
          </a:xfrm>
          <a:prstGeom prst="rect">
            <a:avLst/>
          </a:prstGeom>
        </p:spPr>
        <p:txBody>
          <a:bodyPr wrap="square">
            <a:spAutoFit/>
          </a:bodyPr>
          <a:lstStyle/>
          <a:p>
            <a:pPr algn="ctr"/>
            <a:r>
              <a:rPr lang="en-US" sz="3200" dirty="0">
                <a:solidFill>
                  <a:srgbClr val="333399"/>
                </a:solidFill>
                <a:latin typeface="Gabriola" pitchFamily="82" charset="0"/>
                <a:cs typeface="Andalus" pitchFamily="18" charset="-78"/>
              </a:rPr>
              <a:t>Electron </a:t>
            </a:r>
            <a:r>
              <a:rPr lang="en-US" sz="3200" dirty="0" err="1">
                <a:solidFill>
                  <a:srgbClr val="333399"/>
                </a:solidFill>
                <a:latin typeface="Gabriola" pitchFamily="82" charset="0"/>
                <a:cs typeface="Andalus" pitchFamily="18" charset="-78"/>
              </a:rPr>
              <a:t>cryotomographic</a:t>
            </a:r>
            <a:r>
              <a:rPr lang="en-US" sz="3200" dirty="0">
                <a:solidFill>
                  <a:srgbClr val="333399"/>
                </a:solidFill>
                <a:latin typeface="Gabriola" pitchFamily="82" charset="0"/>
                <a:cs typeface="Andalus" pitchFamily="18" charset="-78"/>
              </a:rPr>
              <a:t> imaging of T6SS structures inside intact </a:t>
            </a:r>
            <a:r>
              <a:rPr lang="en-US" sz="3200" i="1" dirty="0" smtClean="0">
                <a:solidFill>
                  <a:srgbClr val="333399"/>
                </a:solidFill>
                <a:latin typeface="Gabriola" pitchFamily="82" charset="0"/>
                <a:cs typeface="Andalus" pitchFamily="18" charset="-78"/>
              </a:rPr>
              <a:t>V. </a:t>
            </a:r>
            <a:r>
              <a:rPr lang="en-US" sz="3200" i="1" dirty="0" err="1" smtClean="0">
                <a:solidFill>
                  <a:srgbClr val="333399"/>
                </a:solidFill>
                <a:latin typeface="Gabriola" pitchFamily="82" charset="0"/>
                <a:cs typeface="Andalus" pitchFamily="18" charset="-78"/>
              </a:rPr>
              <a:t>cholerae</a:t>
            </a:r>
            <a:r>
              <a:rPr lang="en-US" sz="3200" i="1" dirty="0" smtClean="0">
                <a:solidFill>
                  <a:srgbClr val="333399"/>
                </a:solidFill>
                <a:latin typeface="Gabriola" pitchFamily="82" charset="0"/>
                <a:cs typeface="Andalus" pitchFamily="18" charset="-78"/>
              </a:rPr>
              <a:t> </a:t>
            </a:r>
            <a:r>
              <a:rPr lang="en-US" sz="3200" dirty="0" smtClean="0">
                <a:solidFill>
                  <a:srgbClr val="333399"/>
                </a:solidFill>
                <a:latin typeface="Gabriola" pitchFamily="82" charset="0"/>
                <a:cs typeface="Andalus" pitchFamily="18" charset="-78"/>
              </a:rPr>
              <a:t>cells</a:t>
            </a:r>
            <a:endParaRPr lang="en-US" sz="3200" dirty="0">
              <a:solidFill>
                <a:srgbClr val="333399"/>
              </a:solidFill>
              <a:latin typeface="Gabriola" pitchFamily="82" charset="0"/>
              <a:cs typeface="Andalus" pitchFamily="18" charset="-78"/>
            </a:endParaRPr>
          </a:p>
        </p:txBody>
      </p:sp>
      <p:sp>
        <p:nvSpPr>
          <p:cNvPr id="5" name="TextBox 4"/>
          <p:cNvSpPr txBox="1"/>
          <p:nvPr/>
        </p:nvSpPr>
        <p:spPr>
          <a:xfrm>
            <a:off x="6629400" y="6443246"/>
            <a:ext cx="1623073" cy="338554"/>
          </a:xfrm>
          <a:prstGeom prst="rect">
            <a:avLst/>
          </a:prstGeom>
          <a:noFill/>
        </p:spPr>
        <p:txBody>
          <a:bodyPr wrap="none" rtlCol="0">
            <a:spAutoFit/>
          </a:bodyPr>
          <a:lstStyle/>
          <a:p>
            <a:r>
              <a:rPr lang="en-US" sz="1600" i="1" dirty="0" smtClean="0"/>
              <a:t>Basler et al. 2012</a:t>
            </a:r>
            <a:endParaRPr lang="en-US" sz="1600" i="1" dirty="0"/>
          </a:p>
        </p:txBody>
      </p:sp>
    </p:spTree>
    <p:extLst>
      <p:ext uri="{BB962C8B-B14F-4D97-AF65-F5344CB8AC3E}">
        <p14:creationId xmlns:p14="http://schemas.microsoft.com/office/powerpoint/2010/main" val="3314345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2855</TotalTime>
  <Words>1003</Words>
  <Application>Microsoft Office PowerPoint</Application>
  <PresentationFormat>On-screen Show (4:3)</PresentationFormat>
  <Paragraphs>178</Paragraphs>
  <Slides>33</Slides>
  <Notes>7</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33</vt:i4>
      </vt:variant>
    </vt:vector>
  </HeadingPairs>
  <TitlesOfParts>
    <vt:vector size="57" baseType="lpstr">
      <vt:lpstr>맑은 고딕</vt:lpstr>
      <vt:lpstr>PMingLiU-ExtB</vt:lpstr>
      <vt:lpstr>SimSun</vt:lpstr>
      <vt:lpstr>Aharoni</vt:lpstr>
      <vt:lpstr>Andalus</vt:lpstr>
      <vt:lpstr>Arial</vt:lpstr>
      <vt:lpstr>Baskerville Old Face</vt:lpstr>
      <vt:lpstr>Calibri</vt:lpstr>
      <vt:lpstr>Constantia</vt:lpstr>
      <vt:lpstr>Ebrima</vt:lpstr>
      <vt:lpstr>Gabriola</vt:lpstr>
      <vt:lpstr>Gothic</vt:lpstr>
      <vt:lpstr>Lucida Calligraphy</vt:lpstr>
      <vt:lpstr>Narkisim</vt:lpstr>
      <vt:lpstr>Nyala</vt:lpstr>
      <vt:lpstr>Symbol</vt:lpstr>
      <vt:lpstr>Tahoma</vt:lpstr>
      <vt:lpstr>Times</vt:lpstr>
      <vt:lpstr>Times New Roman</vt:lpstr>
      <vt:lpstr>Verdana</vt:lpstr>
      <vt:lpstr>Office Theme</vt:lpstr>
      <vt:lpstr>Office 테마</vt:lpstr>
      <vt:lpstr>3_Office Theme</vt:lpstr>
      <vt:lpstr>1_Office 테마</vt:lpstr>
      <vt:lpstr>PowerPoint Presentation</vt:lpstr>
      <vt:lpstr>PowerPoint Presentation</vt:lpstr>
      <vt:lpstr>Sec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EpsE acts as a clutch</vt:lpstr>
      <vt:lpstr>PowerPoint Presentation</vt:lpstr>
      <vt:lpstr>PowerPoint Presentation</vt:lpstr>
      <vt:lpstr>Dual role for guanyl cyclase YfiN</vt:lpstr>
      <vt:lpstr>YfiN prevents division septum formation</vt:lpstr>
      <vt:lpstr>PowerPoint Presentation</vt:lpstr>
      <vt:lpstr>PowerPoint Presentation</vt:lpstr>
      <vt:lpstr>Persiters: Resistance versus tolerance</vt:lpstr>
      <vt:lpstr>Direct observation of indole-induced persisters</vt:lpstr>
      <vt:lpstr>Indole-induced persister formation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Rasika</dc:creator>
  <cp:lastModifiedBy>Harshey, Rasika M</cp:lastModifiedBy>
  <cp:revision>212</cp:revision>
  <dcterms:created xsi:type="dcterms:W3CDTF">2011-06-16T21:39:10Z</dcterms:created>
  <dcterms:modified xsi:type="dcterms:W3CDTF">2016-05-02T22:48:18Z</dcterms:modified>
</cp:coreProperties>
</file>