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78" r:id="rId2"/>
    <p:sldId id="379" r:id="rId3"/>
    <p:sldId id="380" r:id="rId4"/>
    <p:sldId id="381" r:id="rId5"/>
    <p:sldId id="389" r:id="rId6"/>
    <p:sldId id="390" r:id="rId7"/>
    <p:sldId id="391" r:id="rId8"/>
    <p:sldId id="385" r:id="rId9"/>
    <p:sldId id="384" r:id="rId10"/>
    <p:sldId id="386" r:id="rId11"/>
    <p:sldId id="387" r:id="rId12"/>
    <p:sldId id="392" r:id="rId13"/>
    <p:sldId id="382" r:id="rId14"/>
    <p:sldId id="393" r:id="rId15"/>
    <p:sldId id="394" r:id="rId16"/>
    <p:sldId id="403" r:id="rId17"/>
    <p:sldId id="402" r:id="rId18"/>
    <p:sldId id="395" r:id="rId19"/>
    <p:sldId id="396" r:id="rId20"/>
    <p:sldId id="397" r:id="rId21"/>
    <p:sldId id="398" r:id="rId22"/>
    <p:sldId id="399" r:id="rId23"/>
    <p:sldId id="400" r:id="rId24"/>
    <p:sldId id="407" r:id="rId25"/>
    <p:sldId id="412" r:id="rId26"/>
    <p:sldId id="405" r:id="rId27"/>
    <p:sldId id="409" r:id="rId28"/>
    <p:sldId id="411" r:id="rId29"/>
    <p:sldId id="410" r:id="rId30"/>
    <p:sldId id="401" r:id="rId31"/>
    <p:sldId id="413" r:id="rId32"/>
    <p:sldId id="414"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6739" autoAdjust="0"/>
  </p:normalViewPr>
  <p:slideViewPr>
    <p:cSldViewPr>
      <p:cViewPr varScale="1">
        <p:scale>
          <a:sx n="70" d="100"/>
          <a:sy n="70" d="100"/>
        </p:scale>
        <p:origin x="-1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CD4C0EE-A701-4DFF-8071-9C733A2C9154}" type="datetimeFigureOut">
              <a:rPr lang="en-US" smtClean="0"/>
              <a:pPr/>
              <a:t>3/10/2016</a:t>
            </a:fld>
            <a:endParaRPr lang="en-US"/>
          </a:p>
        </p:txBody>
      </p:sp>
      <p:sp>
        <p:nvSpPr>
          <p:cNvPr id="4" name="바닥글 개체 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7D70B52-DD33-40C8-9B10-E12F5DA8C4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B576876-4A15-4AC0-AD7A-12721EACBAC1}" type="datetimeFigureOut">
              <a:rPr lang="en-US" smtClean="0"/>
              <a:pPr/>
              <a:t>3/10/2016</a:t>
            </a:fld>
            <a:endParaRPr lang="en-US"/>
          </a:p>
        </p:txBody>
      </p:sp>
      <p:sp>
        <p:nvSpPr>
          <p:cNvPr id="4" name="슬라이드 이미지 개체 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726A43A-9489-4D5D-9CF6-028A9EEB37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F726A43A-9489-4D5D-9CF6-028A9EEB379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sp>
        <p:nvSpPr>
          <p:cNvPr id="4" name="날짜 개체 틀 3"/>
          <p:cNvSpPr>
            <a:spLocks noGrp="1"/>
          </p:cNvSpPr>
          <p:nvPr>
            <p:ph type="dt" sz="half" idx="10"/>
          </p:nvPr>
        </p:nvSpPr>
        <p:spPr/>
        <p:txBody>
          <a:bodyPr/>
          <a:lstStyle/>
          <a:p>
            <a:fld id="{E1C07C66-6380-4565-BDE0-8692726CF743}" type="datetimeFigureOut">
              <a:rPr lang="en-US" smtClean="0"/>
              <a:pPr/>
              <a:t>3/10/2016</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E1C07C66-6380-4565-BDE0-8692726CF743}" type="datetimeFigureOut">
              <a:rPr lang="en-US" smtClean="0"/>
              <a:pPr/>
              <a:t>3/10/2016</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E1C07C66-6380-4565-BDE0-8692726CF743}" type="datetimeFigureOut">
              <a:rPr lang="en-US" smtClean="0"/>
              <a:pPr/>
              <a:t>3/10/2016</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E1C07C66-6380-4565-BDE0-8692726CF743}" type="datetimeFigureOut">
              <a:rPr lang="en-US" smtClean="0"/>
              <a:pPr/>
              <a:t>3/10/2016</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1C07C66-6380-4565-BDE0-8692726CF743}" type="datetimeFigureOut">
              <a:rPr lang="en-US" smtClean="0"/>
              <a:pPr/>
              <a:t>3/10/2016</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p>
            <a:fld id="{E1C07C66-6380-4565-BDE0-8692726CF743}" type="datetimeFigureOut">
              <a:rPr lang="en-US" smtClean="0"/>
              <a:pPr/>
              <a:t>3/10/2016</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6"/>
          <p:cNvSpPr>
            <a:spLocks noGrp="1"/>
          </p:cNvSpPr>
          <p:nvPr>
            <p:ph type="dt" sz="half" idx="10"/>
          </p:nvPr>
        </p:nvSpPr>
        <p:spPr/>
        <p:txBody>
          <a:bodyPr/>
          <a:lstStyle/>
          <a:p>
            <a:fld id="{E1C07C66-6380-4565-BDE0-8692726CF743}" type="datetimeFigureOut">
              <a:rPr lang="en-US" smtClean="0"/>
              <a:pPr/>
              <a:t>3/10/2016</a:t>
            </a:fld>
            <a:endParaRPr lang="en-US"/>
          </a:p>
        </p:txBody>
      </p:sp>
      <p:sp>
        <p:nvSpPr>
          <p:cNvPr id="8" name="바닥글 개체 틀 7"/>
          <p:cNvSpPr>
            <a:spLocks noGrp="1"/>
          </p:cNvSpPr>
          <p:nvPr>
            <p:ph type="ftr" sz="quarter" idx="11"/>
          </p:nvPr>
        </p:nvSpPr>
        <p:spPr/>
        <p:txBody>
          <a:bodyPr/>
          <a:lstStyle/>
          <a:p>
            <a:endParaRPr lang="en-US"/>
          </a:p>
        </p:txBody>
      </p:sp>
      <p:sp>
        <p:nvSpPr>
          <p:cNvPr id="9" name="슬라이드 번호 개체 틀 8"/>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날짜 개체 틀 2"/>
          <p:cNvSpPr>
            <a:spLocks noGrp="1"/>
          </p:cNvSpPr>
          <p:nvPr>
            <p:ph type="dt" sz="half" idx="10"/>
          </p:nvPr>
        </p:nvSpPr>
        <p:spPr/>
        <p:txBody>
          <a:bodyPr/>
          <a:lstStyle/>
          <a:p>
            <a:fld id="{E1C07C66-6380-4565-BDE0-8692726CF743}" type="datetimeFigureOut">
              <a:rPr lang="en-US" smtClean="0"/>
              <a:pPr/>
              <a:t>3/10/2016</a:t>
            </a:fld>
            <a:endParaRPr lang="en-US"/>
          </a:p>
        </p:txBody>
      </p:sp>
      <p:sp>
        <p:nvSpPr>
          <p:cNvPr id="4" name="바닥글 개체 틀 3"/>
          <p:cNvSpPr>
            <a:spLocks noGrp="1"/>
          </p:cNvSpPr>
          <p:nvPr>
            <p:ph type="ftr" sz="quarter" idx="11"/>
          </p:nvPr>
        </p:nvSpPr>
        <p:spPr/>
        <p:txBody>
          <a:bodyPr/>
          <a:lstStyle/>
          <a:p>
            <a:endParaRPr lang="en-US"/>
          </a:p>
        </p:txBody>
      </p:sp>
      <p:sp>
        <p:nvSpPr>
          <p:cNvPr id="5" name="슬라이드 번호 개체 틀 4"/>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1C07C66-6380-4565-BDE0-8692726CF743}" type="datetimeFigureOut">
              <a:rPr lang="en-US" smtClean="0"/>
              <a:pPr/>
              <a:t>3/10/2016</a:t>
            </a:fld>
            <a:endParaRPr lang="en-US"/>
          </a:p>
        </p:txBody>
      </p:sp>
      <p:sp>
        <p:nvSpPr>
          <p:cNvPr id="3" name="바닥글 개체 틀 2"/>
          <p:cNvSpPr>
            <a:spLocks noGrp="1"/>
          </p:cNvSpPr>
          <p:nvPr>
            <p:ph type="ftr" sz="quarter" idx="11"/>
          </p:nvPr>
        </p:nvSpPr>
        <p:spPr/>
        <p:txBody>
          <a:bodyPr/>
          <a:lstStyle/>
          <a:p>
            <a:endParaRPr lang="en-US"/>
          </a:p>
        </p:txBody>
      </p:sp>
      <p:sp>
        <p:nvSpPr>
          <p:cNvPr id="4" name="슬라이드 번호 개체 틀 3"/>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1C07C66-6380-4565-BDE0-8692726CF743}" type="datetimeFigureOut">
              <a:rPr lang="en-US" smtClean="0"/>
              <a:pPr/>
              <a:t>3/10/2016</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1C07C66-6380-4565-BDE0-8692726CF743}" type="datetimeFigureOut">
              <a:rPr lang="en-US" smtClean="0"/>
              <a:pPr/>
              <a:t>3/10/2016</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1F27B3B7-A824-4A27-B6A4-B566CD7618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07C66-6380-4565-BDE0-8692726CF743}" type="datetimeFigureOut">
              <a:rPr lang="en-US" smtClean="0"/>
              <a:pPr/>
              <a:t>3/10/2016</a:t>
            </a:fld>
            <a:endParaRPr 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7B3B7-A824-4A27-B6A4-B566CD7618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uftz-EHJomgooM&amp;tbnid=0xk5KQGORI-uMM:&amp;ved=0CAYQjRw&amp;url=http://en.wikipedia.org/wiki/Attenuator_(genetics)&amp;ei=3eQlU_nnMses2QXfhIGYCQ&amp;psig=AFQjCNEjvPuSPpDr_uImW3dZK8OP3A5DUg&amp;ust=1395078564532454"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ture.com/nature/journal/v472/n7342/fig_tab/472179a_F1.html"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ature.com/nature/journal/v472/n7342/fig_tab/472179a_F1.html"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0100" y="1905000"/>
            <a:ext cx="747826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Bacterial Magnesium Sensing and TCS Specificity</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747963" y="1714500"/>
            <a:ext cx="3648075" cy="4457700"/>
          </a:xfrm>
          <a:prstGeom prst="rect">
            <a:avLst/>
          </a:prstGeom>
          <a:noFill/>
          <a:ln w="9525">
            <a:noFill/>
            <a:miter lim="800000"/>
            <a:headEnd/>
            <a:tailEnd/>
          </a:ln>
          <a:effectLst/>
        </p:spPr>
      </p:pic>
      <p:pic>
        <p:nvPicPr>
          <p:cNvPr id="4" name="Picture 5"/>
          <p:cNvPicPr>
            <a:picLocks noChangeAspect="1" noChangeArrowheads="1"/>
          </p:cNvPicPr>
          <p:nvPr/>
        </p:nvPicPr>
        <p:blipFill>
          <a:blip r:embed="rId3"/>
          <a:srcRect/>
          <a:stretch>
            <a:fillRect/>
          </a:stretch>
        </p:blipFill>
        <p:spPr bwMode="auto">
          <a:xfrm>
            <a:off x="1638300" y="38100"/>
            <a:ext cx="6724650" cy="1219200"/>
          </a:xfrm>
          <a:prstGeom prst="rect">
            <a:avLst/>
          </a:prstGeom>
          <a:noFill/>
          <a:ln w="9525">
            <a:noFill/>
            <a:miter lim="800000"/>
            <a:headEnd/>
            <a:tailEnd/>
          </a:ln>
          <a:effectLst/>
        </p:spPr>
      </p:pic>
      <p:sp>
        <p:nvSpPr>
          <p:cNvPr id="5" name="TextBox 4"/>
          <p:cNvSpPr txBox="1"/>
          <p:nvPr/>
        </p:nvSpPr>
        <p:spPr>
          <a:xfrm>
            <a:off x="2933700" y="5867400"/>
            <a:ext cx="2005677" cy="369332"/>
          </a:xfrm>
          <a:prstGeom prst="rect">
            <a:avLst/>
          </a:prstGeom>
          <a:noFill/>
        </p:spPr>
        <p:txBody>
          <a:bodyPr wrap="none" rtlCol="0">
            <a:spAutoFit/>
          </a:bodyPr>
          <a:lstStyle/>
          <a:p>
            <a:r>
              <a:rPr lang="en-US" b="1" dirty="0" smtClean="0">
                <a:solidFill>
                  <a:schemeClr val="accent2"/>
                </a:solidFill>
                <a:latin typeface="Times New Roman" pitchFamily="18" charset="0"/>
                <a:cs typeface="Times New Roman" pitchFamily="18" charset="0"/>
              </a:rPr>
              <a:t>Full length mRNA</a:t>
            </a:r>
            <a:endParaRPr lang="en-US" b="1" dirty="0">
              <a:solidFill>
                <a:schemeClr val="accent2"/>
              </a:solidFill>
              <a:latin typeface="Times New Roman" pitchFamily="18" charset="0"/>
              <a:cs typeface="Times New Roman" pitchFamily="18" charset="0"/>
            </a:endParaRPr>
          </a:p>
        </p:txBody>
      </p:sp>
      <p:sp>
        <p:nvSpPr>
          <p:cNvPr id="6" name="TextBox 5"/>
          <p:cNvSpPr txBox="1"/>
          <p:nvPr/>
        </p:nvSpPr>
        <p:spPr>
          <a:xfrm>
            <a:off x="3238500" y="4876800"/>
            <a:ext cx="904928" cy="369332"/>
          </a:xfrm>
          <a:prstGeom prst="rect">
            <a:avLst/>
          </a:prstGeom>
          <a:noFill/>
        </p:spPr>
        <p:txBody>
          <a:bodyPr wrap="none" rtlCol="0">
            <a:spAutoFit/>
          </a:bodyPr>
          <a:lstStyle/>
          <a:p>
            <a:r>
              <a:rPr lang="en-US" b="1" dirty="0" smtClean="0">
                <a:solidFill>
                  <a:schemeClr val="accent2"/>
                </a:solidFill>
                <a:latin typeface="Times New Roman" pitchFamily="18" charset="0"/>
                <a:cs typeface="Times New Roman" pitchFamily="18" charset="0"/>
              </a:rPr>
              <a:t>5’ UTR</a:t>
            </a:r>
            <a:endParaRPr lang="en-US" b="1" dirty="0">
              <a:solidFill>
                <a:schemeClr val="accent2"/>
              </a:solidFill>
              <a:latin typeface="Times New Roman" pitchFamily="18" charset="0"/>
              <a:cs typeface="Times New Roman" pitchFamily="18" charset="0"/>
            </a:endParaRPr>
          </a:p>
        </p:txBody>
      </p:sp>
      <p:sp>
        <p:nvSpPr>
          <p:cNvPr id="7" name="직사각형 6"/>
          <p:cNvSpPr/>
          <p:nvPr/>
        </p:nvSpPr>
        <p:spPr>
          <a:xfrm>
            <a:off x="190500" y="3657600"/>
            <a:ext cx="3771900" cy="923330"/>
          </a:xfrm>
          <a:prstGeom prst="rect">
            <a:avLst/>
          </a:prstGeom>
        </p:spPr>
        <p:txBody>
          <a:bodyPr wrap="square">
            <a:spAutoFit/>
          </a:bodyPr>
          <a:lstStyle/>
          <a:p>
            <a:r>
              <a:rPr lang="en-US" dirty="0" smtClean="0">
                <a:solidFill>
                  <a:srgbClr val="1F497D"/>
                </a:solidFill>
                <a:latin typeface="Times New Roman" pitchFamily="18" charset="0"/>
                <a:cs typeface="Times New Roman" pitchFamily="18" charset="0"/>
              </a:rPr>
              <a:t>The 5’UTR of the </a:t>
            </a:r>
            <a:r>
              <a:rPr lang="en-US" i="1" dirty="0" err="1" smtClean="0">
                <a:solidFill>
                  <a:srgbClr val="1F497D"/>
                </a:solidFill>
                <a:latin typeface="Times New Roman" pitchFamily="18" charset="0"/>
                <a:cs typeface="Times New Roman" pitchFamily="18" charset="0"/>
              </a:rPr>
              <a:t>mgtA</a:t>
            </a:r>
            <a:r>
              <a:rPr lang="en-US" dirty="0" smtClean="0">
                <a:solidFill>
                  <a:srgbClr val="1F497D"/>
                </a:solidFill>
                <a:latin typeface="Times New Roman" pitchFamily="18" charset="0"/>
                <a:cs typeface="Times New Roman" pitchFamily="18" charset="0"/>
              </a:rPr>
              <a:t> gene can adopt different stem-loop structures depending on the Mg</a:t>
            </a:r>
            <a:r>
              <a:rPr lang="en-US" baseline="30000" dirty="0" smtClean="0">
                <a:solidFill>
                  <a:srgbClr val="1F497D"/>
                </a:solidFill>
                <a:latin typeface="Times New Roman" pitchFamily="18" charset="0"/>
                <a:cs typeface="Times New Roman" pitchFamily="18" charset="0"/>
              </a:rPr>
              <a:t>2+</a:t>
            </a:r>
            <a:r>
              <a:rPr lang="en-US" dirty="0" smtClean="0">
                <a:solidFill>
                  <a:srgbClr val="1F497D"/>
                </a:solidFill>
                <a:latin typeface="Times New Roman" pitchFamily="18" charset="0"/>
                <a:cs typeface="Times New Roman" pitchFamily="18" charset="0"/>
              </a:rPr>
              <a:t> levels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838200" y="5103674"/>
            <a:ext cx="6858000" cy="1477328"/>
          </a:xfrm>
          <a:prstGeom prst="rect">
            <a:avLst/>
          </a:prstGeom>
        </p:spPr>
        <p:txBody>
          <a:bodyPr wrap="square">
            <a:spAutoFit/>
          </a:bodyPr>
          <a:lstStyle/>
          <a:p>
            <a:pPr>
              <a:buFontTx/>
              <a:buChar char="-"/>
            </a:pPr>
            <a:r>
              <a:rPr lang="en-US" dirty="0" smtClean="0">
                <a:latin typeface="Times New Roman" pitchFamily="18" charset="0"/>
                <a:cs typeface="Times New Roman" pitchFamily="18" charset="0"/>
              </a:rPr>
              <a:t>Monitor the </a:t>
            </a:r>
            <a:r>
              <a:rPr lang="en-US" i="1" dirty="0" err="1" smtClean="0">
                <a:solidFill>
                  <a:srgbClr val="FF0000"/>
                </a:solidFill>
                <a:latin typeface="Times New Roman" pitchFamily="18" charset="0"/>
                <a:cs typeface="Times New Roman" pitchFamily="18" charset="0"/>
              </a:rPr>
              <a:t>mgtA</a:t>
            </a:r>
            <a:r>
              <a:rPr lang="en-US" dirty="0" smtClean="0">
                <a:solidFill>
                  <a:srgbClr val="FF0000"/>
                </a:solidFill>
                <a:latin typeface="Times New Roman" pitchFamily="18" charset="0"/>
                <a:cs typeface="Times New Roman" pitchFamily="18" charset="0"/>
              </a:rPr>
              <a:t> mRNA levels </a:t>
            </a:r>
            <a:r>
              <a:rPr lang="en-US" dirty="0" smtClean="0">
                <a:latin typeface="Times New Roman" pitchFamily="18" charset="0"/>
                <a:cs typeface="Times New Roman" pitchFamily="18" charset="0"/>
              </a:rPr>
              <a:t>of </a:t>
            </a:r>
            <a:r>
              <a:rPr lang="en-US" i="1" dirty="0" smtClean="0">
                <a:latin typeface="Times New Roman" pitchFamily="18" charset="0"/>
                <a:cs typeface="Times New Roman" pitchFamily="18" charset="0"/>
              </a:rPr>
              <a:t>Salmonella</a:t>
            </a:r>
            <a:r>
              <a:rPr lang="en-US" dirty="0" smtClean="0">
                <a:latin typeface="Times New Roman" pitchFamily="18" charset="0"/>
                <a:cs typeface="Times New Roman" pitchFamily="18" charset="0"/>
              </a:rPr>
              <a:t> that had been grown in </a:t>
            </a:r>
            <a:r>
              <a:rPr lang="en-US" dirty="0" smtClean="0">
                <a:solidFill>
                  <a:srgbClr val="FF0000"/>
                </a:solidFill>
                <a:latin typeface="Times New Roman" pitchFamily="18" charset="0"/>
                <a:cs typeface="Times New Roman" pitchFamily="18" charset="0"/>
              </a:rPr>
              <a:t>different Mg2+ concentrations </a:t>
            </a:r>
            <a:r>
              <a:rPr lang="en-US" dirty="0" smtClean="0">
                <a:latin typeface="Times New Roman" pitchFamily="18" charset="0"/>
                <a:cs typeface="Times New Roman" pitchFamily="18" charset="0"/>
              </a:rPr>
              <a:t>by conducting </a:t>
            </a:r>
            <a:r>
              <a:rPr lang="en-US" dirty="0" smtClean="0">
                <a:solidFill>
                  <a:srgbClr val="FF0000"/>
                </a:solidFill>
                <a:latin typeface="Times New Roman" pitchFamily="18" charset="0"/>
                <a:cs typeface="Times New Roman" pitchFamily="18" charset="0"/>
              </a:rPr>
              <a:t>reverse transcription PCR (RT-PCR)</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with different sets of primers</a:t>
            </a:r>
            <a:r>
              <a:rPr lang="en-US" dirty="0" smtClean="0">
                <a:latin typeface="Times New Roman" pitchFamily="18" charset="0"/>
                <a:cs typeface="Times New Roman" pitchFamily="18" charset="0"/>
              </a:rPr>
              <a:t> </a:t>
            </a:r>
          </a:p>
          <a:p>
            <a:pPr marL="342900" indent="-342900"/>
            <a:r>
              <a:rPr lang="en-US" dirty="0" smtClean="0">
                <a:latin typeface="Times New Roman" pitchFamily="18" charset="0"/>
                <a:cs typeface="Times New Roman" pitchFamily="18" charset="0"/>
              </a:rPr>
              <a:t>a) first 100 nucleotides of the 5’UTR </a:t>
            </a:r>
          </a:p>
          <a:p>
            <a:pPr marL="342900" indent="-342900"/>
            <a:r>
              <a:rPr lang="en-US" dirty="0" smtClean="0">
                <a:latin typeface="Times New Roman" pitchFamily="18" charset="0"/>
                <a:cs typeface="Times New Roman" pitchFamily="18" charset="0"/>
              </a:rPr>
              <a:t>b) first 100 nucleotides of the coding region</a:t>
            </a:r>
            <a:endParaRPr lang="en-US"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srcRect/>
          <a:stretch>
            <a:fillRect/>
          </a:stretch>
        </p:blipFill>
        <p:spPr bwMode="auto">
          <a:xfrm>
            <a:off x="962025" y="1219200"/>
            <a:ext cx="3076575" cy="1123950"/>
          </a:xfrm>
          <a:prstGeom prst="rect">
            <a:avLst/>
          </a:prstGeom>
          <a:noFill/>
          <a:ln w="9525">
            <a:noFill/>
            <a:miter lim="800000"/>
            <a:headEnd/>
            <a:tailEnd/>
          </a:ln>
          <a:effectLst/>
        </p:spPr>
      </p:pic>
      <p:sp>
        <p:nvSpPr>
          <p:cNvPr id="6" name="TextBox 5"/>
          <p:cNvSpPr txBox="1"/>
          <p:nvPr/>
        </p:nvSpPr>
        <p:spPr>
          <a:xfrm>
            <a:off x="0" y="1447800"/>
            <a:ext cx="851515" cy="369332"/>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mRNA</a:t>
            </a:r>
            <a:endParaRPr lang="en-US" dirty="0">
              <a:solidFill>
                <a:schemeClr val="accent2"/>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3"/>
          <a:srcRect/>
          <a:stretch>
            <a:fillRect/>
          </a:stretch>
        </p:blipFill>
        <p:spPr bwMode="auto">
          <a:xfrm>
            <a:off x="800100" y="2400300"/>
            <a:ext cx="2857500" cy="2419350"/>
          </a:xfrm>
          <a:prstGeom prst="rect">
            <a:avLst/>
          </a:prstGeom>
          <a:noFill/>
          <a:ln w="9525">
            <a:noFill/>
            <a:miter lim="800000"/>
            <a:headEnd/>
            <a:tailEnd/>
          </a:ln>
          <a:effectLst/>
        </p:spPr>
      </p:pic>
      <p:sp>
        <p:nvSpPr>
          <p:cNvPr id="8" name="TextBox 7"/>
          <p:cNvSpPr txBox="1"/>
          <p:nvPr/>
        </p:nvSpPr>
        <p:spPr>
          <a:xfrm>
            <a:off x="-34413" y="1905000"/>
            <a:ext cx="1063113" cy="646331"/>
          </a:xfrm>
          <a:prstGeom prst="rect">
            <a:avLst/>
          </a:prstGeom>
          <a:noFill/>
        </p:spPr>
        <p:txBody>
          <a:bodyPr wrap="none" rtlCol="0">
            <a:spAutoFit/>
          </a:bodyPr>
          <a:lstStyle/>
          <a:p>
            <a:pPr algn="ctr"/>
            <a:r>
              <a:rPr lang="en-US" dirty="0" smtClean="0">
                <a:solidFill>
                  <a:schemeClr val="accent2"/>
                </a:solidFill>
                <a:latin typeface="Times New Roman" pitchFamily="18" charset="0"/>
                <a:cs typeface="Times New Roman" pitchFamily="18" charset="0"/>
              </a:rPr>
              <a:t>Primer </a:t>
            </a:r>
          </a:p>
          <a:p>
            <a:pPr algn="ctr"/>
            <a:r>
              <a:rPr lang="en-US" dirty="0" smtClean="0">
                <a:solidFill>
                  <a:schemeClr val="accent2"/>
                </a:solidFill>
                <a:latin typeface="Times New Roman" pitchFamily="18" charset="0"/>
                <a:cs typeface="Times New Roman" pitchFamily="18" charset="0"/>
              </a:rPr>
              <a:t>Sets (a/b)</a:t>
            </a:r>
            <a:endParaRPr lang="en-US" dirty="0">
              <a:solidFill>
                <a:schemeClr val="accent2"/>
              </a:solidFill>
              <a:latin typeface="Times New Roman" pitchFamily="18" charset="0"/>
              <a:cs typeface="Times New Roman" pitchFamily="18" charset="0"/>
            </a:endParaRPr>
          </a:p>
        </p:txBody>
      </p:sp>
      <p:sp>
        <p:nvSpPr>
          <p:cNvPr id="11" name="Title 1"/>
          <p:cNvSpPr txBox="1">
            <a:spLocks/>
          </p:cNvSpPr>
          <p:nvPr/>
        </p:nvSpPr>
        <p:spPr>
          <a:xfrm>
            <a:off x="-400339" y="69026"/>
            <a:ext cx="9925700" cy="9802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The 5’UTR and Coding Regions of the </a:t>
            </a:r>
            <a:r>
              <a:rPr kumimoji="0" lang="en-US" sz="2000" b="1" i="1" u="none" strike="noStrike" kern="1200" cap="none" spc="0" normalizeH="0" baseline="0" noProof="0" dirty="0" err="1" smtClean="0">
                <a:ln>
                  <a:noFill/>
                </a:ln>
                <a:solidFill>
                  <a:schemeClr val="tx2"/>
                </a:solidFill>
                <a:effectLst/>
                <a:uLnTx/>
                <a:uFillTx/>
                <a:latin typeface="+mj-lt"/>
                <a:ea typeface="+mj-ea"/>
                <a:cs typeface="+mj-cs"/>
              </a:rPr>
              <a:t>mgtA</a:t>
            </a:r>
            <a:r>
              <a:rPr kumimoji="0" lang="en-US" sz="2000" b="1" i="1" u="none" strike="noStrike" kern="1200" cap="none" spc="0" normalizeH="0" baseline="0" noProof="0" dirty="0" smtClean="0">
                <a:ln>
                  <a:noFill/>
                </a:ln>
                <a:solidFill>
                  <a:schemeClr val="tx2"/>
                </a:solidFill>
                <a:effectLst/>
                <a:uLnTx/>
                <a:uFillTx/>
                <a:latin typeface="+mj-lt"/>
                <a:ea typeface="+mj-ea"/>
                <a:cs typeface="+mj-cs"/>
              </a:rPr>
              <a:t>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mRNA are</a:t>
            </a:r>
            <a:br>
              <a:rPr kumimoji="0" lang="en-US" sz="2000" b="1" i="0" u="none" strike="noStrike" kern="1200" cap="none" spc="0" normalizeH="0" baseline="0" noProof="0" dirty="0" smtClean="0">
                <a:ln>
                  <a:noFill/>
                </a:ln>
                <a:solidFill>
                  <a:schemeClr val="tx2"/>
                </a:solidFill>
                <a:effectLst/>
                <a:uLnTx/>
                <a:uFillTx/>
                <a:latin typeface="+mj-lt"/>
                <a:ea typeface="+mj-ea"/>
                <a:cs typeface="+mj-cs"/>
              </a:rPr>
            </a:br>
            <a:r>
              <a:rPr kumimoji="0" lang="en-US" sz="2000" b="1" i="0" u="none" strike="noStrike" kern="1200" cap="none" spc="0" normalizeH="0" baseline="0" noProof="0" dirty="0" smtClean="0">
                <a:ln>
                  <a:noFill/>
                </a:ln>
                <a:solidFill>
                  <a:schemeClr val="tx2"/>
                </a:solidFill>
                <a:effectLst/>
                <a:uLnTx/>
                <a:uFillTx/>
                <a:latin typeface="+mj-lt"/>
                <a:ea typeface="+mj-ea"/>
                <a:cs typeface="+mj-cs"/>
              </a:rPr>
              <a:t> differentially regulated by Mg</a:t>
            </a:r>
            <a:r>
              <a:rPr kumimoji="0" lang="en-US" sz="2000" b="1" i="0" u="none" strike="noStrike" kern="1200" cap="none" spc="0" normalizeH="0" baseline="30000" noProof="0" dirty="0" smtClean="0">
                <a:ln>
                  <a:noFill/>
                </a:ln>
                <a:solidFill>
                  <a:schemeClr val="tx2"/>
                </a:solidFill>
                <a:effectLst/>
                <a:uLnTx/>
                <a:uFillTx/>
                <a:latin typeface="+mj-lt"/>
                <a:ea typeface="+mj-ea"/>
                <a:cs typeface="+mj-cs"/>
              </a:rPr>
              <a:t>2+</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838200" y="5103674"/>
            <a:ext cx="7696200" cy="1200329"/>
          </a:xfrm>
          <a:prstGeom prst="rect">
            <a:avLst/>
          </a:prstGeom>
        </p:spPr>
        <p:txBody>
          <a:bodyPr wrap="square">
            <a:spAutoFit/>
          </a:bodyPr>
          <a:lstStyle/>
          <a:p>
            <a:pPr>
              <a:buFontTx/>
              <a:buChar char="-"/>
            </a:pPr>
            <a:r>
              <a:rPr lang="en-US" dirty="0" smtClean="0">
                <a:latin typeface="Times New Roman" pitchFamily="18" charset="0"/>
                <a:cs typeface="Times New Roman" pitchFamily="18" charset="0"/>
              </a:rPr>
              <a:t> The wild-type </a:t>
            </a:r>
            <a:r>
              <a:rPr lang="en-US" i="1" dirty="0" err="1" smtClean="0">
                <a:latin typeface="Times New Roman" pitchFamily="18" charset="0"/>
                <a:cs typeface="Times New Roman" pitchFamily="18" charset="0"/>
              </a:rPr>
              <a:t>mgtA</a:t>
            </a:r>
            <a:r>
              <a:rPr lang="en-US" dirty="0" smtClean="0">
                <a:latin typeface="Times New Roman" pitchFamily="18" charset="0"/>
                <a:cs typeface="Times New Roman" pitchFamily="18" charset="0"/>
              </a:rPr>
              <a:t> promoter was </a:t>
            </a:r>
            <a:r>
              <a:rPr lang="en-US" dirty="0" smtClean="0">
                <a:solidFill>
                  <a:srgbClr val="FF0000"/>
                </a:solidFill>
                <a:latin typeface="Times New Roman" pitchFamily="18" charset="0"/>
                <a:cs typeface="Times New Roman" pitchFamily="18" charset="0"/>
              </a:rPr>
              <a:t>replaced</a:t>
            </a:r>
            <a:r>
              <a:rPr lang="en-US" dirty="0" smtClean="0">
                <a:latin typeface="Times New Roman" pitchFamily="18" charset="0"/>
                <a:cs typeface="Times New Roman" pitchFamily="18" charset="0"/>
              </a:rPr>
              <a:t> by a derivative of the </a:t>
            </a:r>
            <a:r>
              <a:rPr lang="en-US" i="1" dirty="0" err="1" smtClean="0">
                <a:latin typeface="Times New Roman" pitchFamily="18" charset="0"/>
                <a:cs typeface="Times New Roman" pitchFamily="18" charset="0"/>
              </a:rPr>
              <a:t>lac</a:t>
            </a:r>
            <a:r>
              <a:rPr lang="en-US" dirty="0" smtClean="0">
                <a:latin typeface="Times New Roman" pitchFamily="18" charset="0"/>
                <a:cs typeface="Times New Roman" pitchFamily="18" charset="0"/>
              </a:rPr>
              <a:t> promoter that does not respond to Mg2+.</a:t>
            </a:r>
          </a:p>
          <a:p>
            <a:pPr>
              <a:buFontTx/>
              <a:buChar char="-"/>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sym typeface="Wingdings" pitchFamily="2" charset="2"/>
              </a:rPr>
              <a:t> The </a:t>
            </a:r>
            <a:r>
              <a:rPr lang="en-US" i="1" dirty="0" err="1" smtClean="0">
                <a:latin typeface="Times New Roman" pitchFamily="18" charset="0"/>
                <a:cs typeface="Times New Roman" pitchFamily="18" charset="0"/>
                <a:sym typeface="Wingdings" pitchFamily="2" charset="2"/>
              </a:rPr>
              <a:t>mgtA</a:t>
            </a:r>
            <a:r>
              <a:rPr lang="en-US" dirty="0" smtClean="0">
                <a:latin typeface="Times New Roman" pitchFamily="18" charset="0"/>
                <a:cs typeface="Times New Roman" pitchFamily="18" charset="0"/>
                <a:sym typeface="Wingdings" pitchFamily="2" charset="2"/>
              </a:rPr>
              <a:t> transcription </a:t>
            </a:r>
            <a:r>
              <a:rPr lang="en-US" dirty="0" smtClean="0">
                <a:solidFill>
                  <a:srgbClr val="FF0000"/>
                </a:solidFill>
                <a:latin typeface="Times New Roman" pitchFamily="18" charset="0"/>
                <a:cs typeface="Times New Roman" pitchFamily="18" charset="0"/>
                <a:sym typeface="Wingdings" pitchFamily="2" charset="2"/>
              </a:rPr>
              <a:t>elongation</a:t>
            </a:r>
            <a:r>
              <a:rPr lang="en-US" dirty="0" smtClean="0">
                <a:latin typeface="Times New Roman" pitchFamily="18" charset="0"/>
                <a:cs typeface="Times New Roman" pitchFamily="18" charset="0"/>
                <a:sym typeface="Wingdings" pitchFamily="2" charset="2"/>
              </a:rPr>
              <a:t> responds to Mg2+.</a:t>
            </a:r>
            <a:endParaRPr lang="en-US"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srcRect/>
          <a:stretch>
            <a:fillRect/>
          </a:stretch>
        </p:blipFill>
        <p:spPr bwMode="auto">
          <a:xfrm>
            <a:off x="962025" y="1219200"/>
            <a:ext cx="3076575" cy="1123950"/>
          </a:xfrm>
          <a:prstGeom prst="rect">
            <a:avLst/>
          </a:prstGeom>
          <a:noFill/>
          <a:ln w="9525">
            <a:noFill/>
            <a:miter lim="800000"/>
            <a:headEnd/>
            <a:tailEnd/>
          </a:ln>
          <a:effectLst/>
        </p:spPr>
      </p:pic>
      <p:sp>
        <p:nvSpPr>
          <p:cNvPr id="6" name="TextBox 5"/>
          <p:cNvSpPr txBox="1"/>
          <p:nvPr/>
        </p:nvSpPr>
        <p:spPr>
          <a:xfrm>
            <a:off x="0" y="1447800"/>
            <a:ext cx="851515" cy="369332"/>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mRNA</a:t>
            </a:r>
            <a:endParaRPr lang="en-US" dirty="0">
              <a:solidFill>
                <a:schemeClr val="accent2"/>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3"/>
          <a:srcRect/>
          <a:stretch>
            <a:fillRect/>
          </a:stretch>
        </p:blipFill>
        <p:spPr bwMode="auto">
          <a:xfrm>
            <a:off x="800100" y="2400300"/>
            <a:ext cx="2857500" cy="2419350"/>
          </a:xfrm>
          <a:prstGeom prst="rect">
            <a:avLst/>
          </a:prstGeom>
          <a:noFill/>
          <a:ln w="9525">
            <a:noFill/>
            <a:miter lim="800000"/>
            <a:headEnd/>
            <a:tailEnd/>
          </a:ln>
          <a:effectLst/>
        </p:spPr>
      </p:pic>
      <p:sp>
        <p:nvSpPr>
          <p:cNvPr id="8" name="TextBox 7"/>
          <p:cNvSpPr txBox="1"/>
          <p:nvPr/>
        </p:nvSpPr>
        <p:spPr>
          <a:xfrm>
            <a:off x="-34413" y="1905000"/>
            <a:ext cx="1063113" cy="646331"/>
          </a:xfrm>
          <a:prstGeom prst="rect">
            <a:avLst/>
          </a:prstGeom>
          <a:noFill/>
        </p:spPr>
        <p:txBody>
          <a:bodyPr wrap="none" rtlCol="0">
            <a:spAutoFit/>
          </a:bodyPr>
          <a:lstStyle/>
          <a:p>
            <a:pPr algn="ctr"/>
            <a:r>
              <a:rPr lang="en-US" dirty="0" smtClean="0">
                <a:solidFill>
                  <a:schemeClr val="accent2"/>
                </a:solidFill>
                <a:latin typeface="Times New Roman" pitchFamily="18" charset="0"/>
                <a:cs typeface="Times New Roman" pitchFamily="18" charset="0"/>
              </a:rPr>
              <a:t>Primer </a:t>
            </a:r>
          </a:p>
          <a:p>
            <a:pPr algn="ctr"/>
            <a:r>
              <a:rPr lang="en-US" dirty="0" smtClean="0">
                <a:solidFill>
                  <a:schemeClr val="accent2"/>
                </a:solidFill>
                <a:latin typeface="Times New Roman" pitchFamily="18" charset="0"/>
                <a:cs typeface="Times New Roman" pitchFamily="18" charset="0"/>
              </a:rPr>
              <a:t>Sets (a/b)</a:t>
            </a:r>
            <a:endParaRPr lang="en-US" dirty="0">
              <a:solidFill>
                <a:schemeClr val="accent2"/>
              </a:solidFill>
              <a:latin typeface="Times New Roman" pitchFamily="18" charset="0"/>
              <a:cs typeface="Times New Roman" pitchFamily="18" charset="0"/>
            </a:endParaRPr>
          </a:p>
        </p:txBody>
      </p:sp>
      <p:pic>
        <p:nvPicPr>
          <p:cNvPr id="4102" name="Picture 6"/>
          <p:cNvPicPr>
            <a:picLocks noChangeAspect="1" noChangeArrowheads="1"/>
          </p:cNvPicPr>
          <p:nvPr/>
        </p:nvPicPr>
        <p:blipFill>
          <a:blip r:embed="rId4"/>
          <a:srcRect/>
          <a:stretch>
            <a:fillRect/>
          </a:stretch>
        </p:blipFill>
        <p:spPr bwMode="auto">
          <a:xfrm>
            <a:off x="4572000" y="1219200"/>
            <a:ext cx="3267075" cy="1876425"/>
          </a:xfrm>
          <a:prstGeom prst="rect">
            <a:avLst/>
          </a:prstGeom>
          <a:noFill/>
          <a:ln w="9525">
            <a:noFill/>
            <a:miter lim="800000"/>
            <a:headEnd/>
            <a:tailEnd/>
          </a:ln>
          <a:effectLst/>
        </p:spPr>
      </p:pic>
      <p:sp>
        <p:nvSpPr>
          <p:cNvPr id="9" name="타원 8"/>
          <p:cNvSpPr/>
          <p:nvPr/>
        </p:nvSpPr>
        <p:spPr>
          <a:xfrm>
            <a:off x="876300" y="1676400"/>
            <a:ext cx="5715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타원 9"/>
          <p:cNvSpPr/>
          <p:nvPr/>
        </p:nvSpPr>
        <p:spPr>
          <a:xfrm>
            <a:off x="4533900" y="1638300"/>
            <a:ext cx="5715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400339" y="69026"/>
            <a:ext cx="9925700" cy="9802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The 5’UTR and Coding Regions of the </a:t>
            </a:r>
            <a:r>
              <a:rPr kumimoji="0" lang="en-US" sz="2000" b="1" i="1" u="none" strike="noStrike" kern="1200" cap="none" spc="0" normalizeH="0" baseline="0" noProof="0" dirty="0" err="1" smtClean="0">
                <a:ln>
                  <a:noFill/>
                </a:ln>
                <a:solidFill>
                  <a:schemeClr val="tx2"/>
                </a:solidFill>
                <a:effectLst/>
                <a:uLnTx/>
                <a:uFillTx/>
                <a:latin typeface="+mj-lt"/>
                <a:ea typeface="+mj-ea"/>
                <a:cs typeface="+mj-cs"/>
              </a:rPr>
              <a:t>mgtA</a:t>
            </a:r>
            <a:r>
              <a:rPr kumimoji="0" lang="en-US" sz="2000" b="1" i="1" u="none" strike="noStrike" kern="1200" cap="none" spc="0" normalizeH="0" baseline="0" noProof="0" dirty="0" smtClean="0">
                <a:ln>
                  <a:noFill/>
                </a:ln>
                <a:solidFill>
                  <a:schemeClr val="tx2"/>
                </a:solidFill>
                <a:effectLst/>
                <a:uLnTx/>
                <a:uFillTx/>
                <a:latin typeface="+mj-lt"/>
                <a:ea typeface="+mj-ea"/>
                <a:cs typeface="+mj-cs"/>
              </a:rPr>
              <a:t>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mRNA are</a:t>
            </a:r>
            <a:br>
              <a:rPr kumimoji="0" lang="en-US" sz="2000" b="1" i="0" u="none" strike="noStrike" kern="1200" cap="none" spc="0" normalizeH="0" baseline="0" noProof="0" dirty="0" smtClean="0">
                <a:ln>
                  <a:noFill/>
                </a:ln>
                <a:solidFill>
                  <a:schemeClr val="tx2"/>
                </a:solidFill>
                <a:effectLst/>
                <a:uLnTx/>
                <a:uFillTx/>
                <a:latin typeface="+mj-lt"/>
                <a:ea typeface="+mj-ea"/>
                <a:cs typeface="+mj-cs"/>
              </a:rPr>
            </a:br>
            <a:r>
              <a:rPr kumimoji="0" lang="en-US" sz="2000" b="1" i="0" u="none" strike="noStrike" kern="1200" cap="none" spc="0" normalizeH="0" baseline="0" noProof="0" dirty="0" smtClean="0">
                <a:ln>
                  <a:noFill/>
                </a:ln>
                <a:solidFill>
                  <a:schemeClr val="tx2"/>
                </a:solidFill>
                <a:effectLst/>
                <a:uLnTx/>
                <a:uFillTx/>
                <a:latin typeface="+mj-lt"/>
                <a:ea typeface="+mj-ea"/>
                <a:cs typeface="+mj-cs"/>
              </a:rPr>
              <a:t> differentially regulated by Mg</a:t>
            </a:r>
            <a:r>
              <a:rPr kumimoji="0" lang="en-US" sz="2000" b="1" i="0" u="none" strike="noStrike" kern="1200" cap="none" spc="0" normalizeH="0" baseline="30000" noProof="0" dirty="0" smtClean="0">
                <a:ln>
                  <a:noFill/>
                </a:ln>
                <a:solidFill>
                  <a:schemeClr val="tx2"/>
                </a:solidFill>
                <a:effectLst/>
                <a:uLnTx/>
                <a:uFillTx/>
                <a:latin typeface="+mj-lt"/>
                <a:ea typeface="+mj-ea"/>
                <a:cs typeface="+mj-cs"/>
              </a:rPr>
              <a:t>2+</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838200" y="5830669"/>
            <a:ext cx="7696200" cy="646331"/>
          </a:xfrm>
          <a:prstGeom prst="rect">
            <a:avLst/>
          </a:prstGeom>
        </p:spPr>
        <p:txBody>
          <a:bodyPr wrap="square">
            <a:spAutoFit/>
          </a:bodyPr>
          <a:lstStyle/>
          <a:p>
            <a:pPr>
              <a:buFontTx/>
              <a:buChar char="-"/>
            </a:pPr>
            <a:r>
              <a:rPr lang="en-US" dirty="0" smtClean="0">
                <a:latin typeface="Times New Roman" pitchFamily="18" charset="0"/>
                <a:cs typeface="Times New Roman" pitchFamily="18" charset="0"/>
              </a:rPr>
              <a:t> Using computational analysis, two potential stem-loop structures that might be adopted by the </a:t>
            </a:r>
            <a:r>
              <a:rPr lang="en-US" i="1" dirty="0" err="1" smtClean="0">
                <a:latin typeface="Times New Roman" pitchFamily="18" charset="0"/>
                <a:cs typeface="Times New Roman" pitchFamily="18" charset="0"/>
              </a:rPr>
              <a:t>mgtA</a:t>
            </a:r>
            <a:r>
              <a:rPr lang="en-US" dirty="0" smtClean="0">
                <a:latin typeface="Times New Roman" pitchFamily="18" charset="0"/>
                <a:cs typeface="Times New Roman" pitchFamily="18" charset="0"/>
              </a:rPr>
              <a:t> 5’UTR were predicted.</a:t>
            </a:r>
            <a:endParaRPr lang="en-US" dirty="0">
              <a:latin typeface="Times New Roman" pitchFamily="18" charset="0"/>
              <a:cs typeface="Times New Roman" pitchFamily="18" charset="0"/>
            </a:endParaRPr>
          </a:p>
        </p:txBody>
      </p:sp>
      <p:sp>
        <p:nvSpPr>
          <p:cNvPr id="3" name="Title 1"/>
          <p:cNvSpPr txBox="1">
            <a:spLocks/>
          </p:cNvSpPr>
          <p:nvPr/>
        </p:nvSpPr>
        <p:spPr>
          <a:xfrm>
            <a:off x="483716" y="289919"/>
            <a:ext cx="8034433" cy="9802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The </a:t>
            </a:r>
            <a:r>
              <a:rPr kumimoji="0" lang="en-US" sz="2000" b="1" i="0" u="none" strike="noStrike" kern="1200" cap="none" spc="0" normalizeH="0" baseline="0" noProof="0" dirty="0" err="1" smtClean="0">
                <a:ln>
                  <a:noFill/>
                </a:ln>
                <a:solidFill>
                  <a:schemeClr val="tx2"/>
                </a:solidFill>
                <a:effectLst/>
                <a:uLnTx/>
                <a:uFillTx/>
                <a:latin typeface="+mj-lt"/>
                <a:ea typeface="+mj-ea"/>
                <a:cs typeface="+mj-cs"/>
              </a:rPr>
              <a:t>phylogenetically</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 conserved structure of the 5’UTR of </a:t>
            </a:r>
            <a:r>
              <a:rPr kumimoji="0" lang="en-US" sz="2000" b="1" i="1" u="none" strike="noStrike" kern="1200" cap="none" spc="0" normalizeH="0" baseline="0" noProof="0" dirty="0" err="1" smtClean="0">
                <a:ln>
                  <a:noFill/>
                </a:ln>
                <a:solidFill>
                  <a:schemeClr val="tx2"/>
                </a:solidFill>
                <a:effectLst/>
                <a:uLnTx/>
                <a:uFillTx/>
                <a:latin typeface="+mj-lt"/>
                <a:ea typeface="+mj-ea"/>
                <a:cs typeface="+mj-cs"/>
              </a:rPr>
              <a:t>mgtA</a:t>
            </a:r>
            <a:r>
              <a:rPr kumimoji="0" lang="en-US" sz="2000" b="1" i="1" u="none" strike="noStrike" kern="1200" cap="none" spc="0" normalizeH="0" baseline="0" noProof="0" dirty="0" smtClean="0">
                <a:ln>
                  <a:noFill/>
                </a:ln>
                <a:solidFill>
                  <a:schemeClr val="tx2"/>
                </a:solidFill>
                <a:effectLst/>
                <a:uLnTx/>
                <a:uFillTx/>
                <a:latin typeface="+mj-lt"/>
                <a:ea typeface="+mj-ea"/>
                <a:cs typeface="+mj-cs"/>
              </a:rPr>
              <a:t>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suggests</a:t>
            </a:r>
            <a:r>
              <a:rPr kumimoji="0" lang="en-US" sz="2000" b="1" i="1" u="none" strike="noStrike" kern="1200" cap="none" spc="0" normalizeH="0" baseline="0" noProof="0" dirty="0" smtClean="0">
                <a:ln>
                  <a:noFill/>
                </a:ln>
                <a:solidFill>
                  <a:schemeClr val="tx2"/>
                </a:solidFill>
                <a:effectLst/>
                <a:uLnTx/>
                <a:uFillTx/>
                <a:latin typeface="+mj-lt"/>
                <a:ea typeface="+mj-ea"/>
                <a:cs typeface="+mj-cs"/>
              </a:rPr>
              <a:t>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a possible regulatory mechanism</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371600" y="1257300"/>
            <a:ext cx="6515100" cy="4543425"/>
          </a:xfrm>
          <a:prstGeom prst="rect">
            <a:avLst/>
          </a:prstGeom>
          <a:noFill/>
          <a:ln w="9525">
            <a:noFill/>
            <a:miter lim="800000"/>
            <a:headEnd/>
            <a:tailEnd/>
          </a:ln>
          <a:effectLst/>
        </p:spPr>
      </p:pic>
      <p:sp>
        <p:nvSpPr>
          <p:cNvPr id="6" name="TextBox 5"/>
          <p:cNvSpPr txBox="1"/>
          <p:nvPr/>
        </p:nvSpPr>
        <p:spPr>
          <a:xfrm>
            <a:off x="228600" y="1143000"/>
            <a:ext cx="177497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 Stem A and B</a:t>
            </a:r>
            <a:endParaRPr lang="en-US" b="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srcRect/>
          <a:stretch>
            <a:fillRect/>
          </a:stretch>
        </p:blipFill>
        <p:spPr bwMode="auto">
          <a:xfrm>
            <a:off x="7391400" y="1257300"/>
            <a:ext cx="1390650" cy="2409825"/>
          </a:xfrm>
          <a:prstGeom prst="rect">
            <a:avLst/>
          </a:prstGeom>
          <a:noFill/>
          <a:ln w="9525">
            <a:noFill/>
            <a:miter lim="800000"/>
            <a:headEnd/>
            <a:tailEnd/>
          </a:ln>
          <a:effectLst/>
        </p:spPr>
      </p:pic>
      <p:sp>
        <p:nvSpPr>
          <p:cNvPr id="8" name="TextBox 7"/>
          <p:cNvSpPr txBox="1"/>
          <p:nvPr/>
        </p:nvSpPr>
        <p:spPr>
          <a:xfrm>
            <a:off x="6074859" y="1143000"/>
            <a:ext cx="143084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or 2) Stem C</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62000" y="5276671"/>
            <a:ext cx="7696200" cy="1200329"/>
          </a:xfrm>
          <a:prstGeom prst="rect">
            <a:avLst/>
          </a:prstGeom>
        </p:spPr>
        <p:txBody>
          <a:bodyPr wrap="square">
            <a:spAutoFit/>
          </a:bodyPr>
          <a:lstStyle/>
          <a:p>
            <a:r>
              <a:rPr lang="en-US" dirty="0" smtClean="0">
                <a:latin typeface="Times New Roman" pitchFamily="18" charset="0"/>
                <a:cs typeface="Times New Roman" pitchFamily="18" charset="0"/>
              </a:rPr>
              <a:t>- Under this scenario, the </a:t>
            </a:r>
            <a:r>
              <a:rPr lang="en-US" i="1" dirty="0" err="1" smtClean="0">
                <a:latin typeface="Times New Roman" pitchFamily="18" charset="0"/>
                <a:cs typeface="Times New Roman" pitchFamily="18" charset="0"/>
              </a:rPr>
              <a:t>mgtA</a:t>
            </a:r>
            <a:r>
              <a:rPr lang="en-US" dirty="0" smtClean="0">
                <a:latin typeface="Times New Roman" pitchFamily="18" charset="0"/>
                <a:cs typeface="Times New Roman" pitchFamily="18" charset="0"/>
              </a:rPr>
              <a:t> 5’UTR might adopt different structures (i.e., stem loops A plus B versus C), which would be determined by the cytoplasmic Mg2+ levels, and result in transcription stopping within the 5’UTR or proceeding into the </a:t>
            </a:r>
            <a:r>
              <a:rPr lang="en-US" i="1" dirty="0" err="1" smtClean="0">
                <a:latin typeface="Times New Roman" pitchFamily="18" charset="0"/>
                <a:cs typeface="Times New Roman" pitchFamily="18" charset="0"/>
              </a:rPr>
              <a:t>mgtA</a:t>
            </a:r>
            <a:r>
              <a:rPr lang="en-US" dirty="0" smtClean="0">
                <a:latin typeface="Times New Roman" pitchFamily="18" charset="0"/>
                <a:cs typeface="Times New Roman" pitchFamily="18" charset="0"/>
              </a:rPr>
              <a:t> coding region.</a:t>
            </a:r>
            <a:endParaRPr lang="en-US" dirty="0">
              <a:latin typeface="Times New Roman" pitchFamily="18" charset="0"/>
              <a:cs typeface="Times New Roman" pitchFamily="18" charset="0"/>
            </a:endParaRPr>
          </a:p>
        </p:txBody>
      </p:sp>
      <p:sp>
        <p:nvSpPr>
          <p:cNvPr id="3" name="Title 1"/>
          <p:cNvSpPr txBox="1">
            <a:spLocks/>
          </p:cNvSpPr>
          <p:nvPr/>
        </p:nvSpPr>
        <p:spPr>
          <a:xfrm>
            <a:off x="483716" y="289919"/>
            <a:ext cx="8034433" cy="9802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The </a:t>
            </a:r>
            <a:r>
              <a:rPr kumimoji="0" lang="en-US" sz="2000" b="1" i="0" u="none" strike="noStrike" kern="1200" cap="none" spc="0" normalizeH="0" baseline="0" noProof="0" dirty="0" err="1" smtClean="0">
                <a:ln>
                  <a:noFill/>
                </a:ln>
                <a:solidFill>
                  <a:schemeClr val="tx2"/>
                </a:solidFill>
                <a:effectLst/>
                <a:uLnTx/>
                <a:uFillTx/>
                <a:latin typeface="+mj-lt"/>
                <a:ea typeface="+mj-ea"/>
                <a:cs typeface="+mj-cs"/>
              </a:rPr>
              <a:t>phylogenetically</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 conserved structure of the 5’UTR of </a:t>
            </a:r>
            <a:r>
              <a:rPr kumimoji="0" lang="en-US" sz="2000" b="1" i="1" u="none" strike="noStrike" kern="1200" cap="none" spc="0" normalizeH="0" baseline="0" noProof="0" dirty="0" err="1" smtClean="0">
                <a:ln>
                  <a:noFill/>
                </a:ln>
                <a:solidFill>
                  <a:schemeClr val="tx2"/>
                </a:solidFill>
                <a:effectLst/>
                <a:uLnTx/>
                <a:uFillTx/>
                <a:latin typeface="+mj-lt"/>
                <a:ea typeface="+mj-ea"/>
                <a:cs typeface="+mj-cs"/>
              </a:rPr>
              <a:t>mgtA</a:t>
            </a:r>
            <a:r>
              <a:rPr kumimoji="0" lang="en-US" sz="2000" b="1" i="1" u="none" strike="noStrike" kern="1200" cap="none" spc="0" normalizeH="0" baseline="0" noProof="0" dirty="0" smtClean="0">
                <a:ln>
                  <a:noFill/>
                </a:ln>
                <a:solidFill>
                  <a:schemeClr val="tx2"/>
                </a:solidFill>
                <a:effectLst/>
                <a:uLnTx/>
                <a:uFillTx/>
                <a:latin typeface="+mj-lt"/>
                <a:ea typeface="+mj-ea"/>
                <a:cs typeface="+mj-cs"/>
              </a:rPr>
              <a:t>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suggests</a:t>
            </a:r>
            <a:r>
              <a:rPr kumimoji="0" lang="en-US" sz="2000" b="1" i="1" u="none" strike="noStrike" kern="1200" cap="none" spc="0" normalizeH="0" baseline="0" noProof="0" dirty="0" smtClean="0">
                <a:ln>
                  <a:noFill/>
                </a:ln>
                <a:solidFill>
                  <a:schemeClr val="tx2"/>
                </a:solidFill>
                <a:effectLst/>
                <a:uLnTx/>
                <a:uFillTx/>
                <a:latin typeface="+mj-lt"/>
                <a:ea typeface="+mj-ea"/>
                <a:cs typeface="+mj-cs"/>
              </a:rPr>
              <a:t>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a possible regulatory mechanism</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pic>
        <p:nvPicPr>
          <p:cNvPr id="6147" name="Picture 3"/>
          <p:cNvPicPr>
            <a:picLocks noChangeAspect="1" noChangeArrowheads="1"/>
          </p:cNvPicPr>
          <p:nvPr/>
        </p:nvPicPr>
        <p:blipFill>
          <a:blip r:embed="rId3"/>
          <a:srcRect/>
          <a:stretch>
            <a:fillRect/>
          </a:stretch>
        </p:blipFill>
        <p:spPr bwMode="auto">
          <a:xfrm>
            <a:off x="1143000" y="2209800"/>
            <a:ext cx="2933700" cy="2647485"/>
          </a:xfrm>
          <a:prstGeom prst="rect">
            <a:avLst/>
          </a:prstGeom>
          <a:noFill/>
          <a:ln w="9525">
            <a:noFill/>
            <a:miter lim="800000"/>
            <a:headEnd/>
            <a:tailEnd/>
          </a:ln>
          <a:effectLst/>
        </p:spPr>
      </p:pic>
      <p:sp>
        <p:nvSpPr>
          <p:cNvPr id="8" name="TextBox 7"/>
          <p:cNvSpPr txBox="1"/>
          <p:nvPr/>
        </p:nvSpPr>
        <p:spPr>
          <a:xfrm>
            <a:off x="228600" y="1143000"/>
            <a:ext cx="177497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 Stem A and B</a:t>
            </a:r>
            <a:endParaRPr lang="en-US" b="1" dirty="0">
              <a:latin typeface="Times New Roman" pitchFamily="18" charset="0"/>
              <a:cs typeface="Times New Roman" pitchFamily="18" charset="0"/>
            </a:endParaRPr>
          </a:p>
        </p:txBody>
      </p:sp>
      <p:sp>
        <p:nvSpPr>
          <p:cNvPr id="9" name="TextBox 8"/>
          <p:cNvSpPr txBox="1"/>
          <p:nvPr/>
        </p:nvSpPr>
        <p:spPr>
          <a:xfrm>
            <a:off x="6074859" y="1143000"/>
            <a:ext cx="143084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or 2) Stem C</a:t>
            </a:r>
            <a:endParaRPr lang="en-US" b="1"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srcRect/>
          <a:stretch>
            <a:fillRect/>
          </a:stretch>
        </p:blipFill>
        <p:spPr bwMode="auto">
          <a:xfrm>
            <a:off x="4686300" y="2590800"/>
            <a:ext cx="3936472" cy="24574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3716" y="289919"/>
            <a:ext cx="8034433" cy="980209"/>
          </a:xfrm>
          <a:prstGeom prst="rect">
            <a:avLst/>
          </a:prstGeom>
        </p:spPr>
        <p:txBody>
          <a:bodyPr vert="horz" lIns="91440" tIns="45720" rIns="91440" bIns="45720" rtlCol="0" anchor="ctr">
            <a:normAutofit/>
          </a:bodyPr>
          <a:lstStyle/>
          <a:p>
            <a:pPr algn="ctr">
              <a:spcBef>
                <a:spcPct val="0"/>
              </a:spcBef>
            </a:pPr>
            <a:r>
              <a:rPr lang="en-US" sz="2000" b="1" dirty="0" smtClean="0">
                <a:solidFill>
                  <a:schemeClr val="tx2"/>
                </a:solidFill>
                <a:latin typeface="+mj-lt"/>
                <a:ea typeface="+mj-ea"/>
                <a:cs typeface="+mj-cs"/>
              </a:rPr>
              <a:t>Mg2+ modifies the structure of the </a:t>
            </a:r>
            <a:r>
              <a:rPr lang="en-US" sz="2000" b="1" i="1" dirty="0" err="1" smtClean="0">
                <a:solidFill>
                  <a:schemeClr val="tx2"/>
                </a:solidFill>
                <a:latin typeface="+mj-lt"/>
                <a:ea typeface="+mj-ea"/>
                <a:cs typeface="+mj-cs"/>
              </a:rPr>
              <a:t>mgtA</a:t>
            </a:r>
            <a:r>
              <a:rPr lang="en-US" sz="2000" b="1" dirty="0" smtClean="0">
                <a:solidFill>
                  <a:schemeClr val="tx2"/>
                </a:solidFill>
                <a:latin typeface="+mj-lt"/>
                <a:ea typeface="+mj-ea"/>
                <a:cs typeface="+mj-cs"/>
              </a:rPr>
              <a:t> 5’UTR</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sp>
        <p:nvSpPr>
          <p:cNvPr id="7" name="직사각형 6"/>
          <p:cNvSpPr/>
          <p:nvPr/>
        </p:nvSpPr>
        <p:spPr>
          <a:xfrm>
            <a:off x="685800" y="1409700"/>
            <a:ext cx="7696200" cy="646331"/>
          </a:xfrm>
          <a:prstGeom prst="rect">
            <a:avLst/>
          </a:prstGeom>
        </p:spPr>
        <p:txBody>
          <a:bodyPr wrap="square">
            <a:spAutoFit/>
          </a:bodyPr>
          <a:lstStyle/>
          <a:p>
            <a:pPr>
              <a:buFontTx/>
              <a:buChar char="-"/>
            </a:pPr>
            <a:r>
              <a:rPr lang="en-US" dirty="0" smtClean="0">
                <a:latin typeface="Times New Roman" pitchFamily="18" charset="0"/>
                <a:cs typeface="Times New Roman" pitchFamily="18" charset="0"/>
              </a:rPr>
              <a:t>How to probe RNA secondary structures?</a:t>
            </a: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rPr>
              <a:t>Use </a:t>
            </a:r>
            <a:r>
              <a:rPr lang="en-US" dirty="0" err="1" smtClean="0">
                <a:latin typeface="Times New Roman" pitchFamily="18" charset="0"/>
                <a:cs typeface="Times New Roman" pitchFamily="18" charset="0"/>
              </a:rPr>
              <a:t>RNase</a:t>
            </a:r>
            <a:r>
              <a:rPr lang="en-US" dirty="0" smtClean="0">
                <a:latin typeface="Times New Roman" pitchFamily="18" charset="0"/>
                <a:cs typeface="Times New Roman" pitchFamily="18" charset="0"/>
              </a:rPr>
              <a:t> T1, an enzyme that cleaves unpaired G residues in RNA.</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895600" y="3048000"/>
            <a:ext cx="981075" cy="2533650"/>
          </a:xfrm>
          <a:prstGeom prst="rect">
            <a:avLst/>
          </a:prstGeom>
          <a:noFill/>
          <a:ln w="9525">
            <a:noFill/>
            <a:miter lim="800000"/>
            <a:headEnd/>
            <a:tailEnd/>
          </a:ln>
          <a:effectLst/>
        </p:spPr>
      </p:pic>
      <p:sp>
        <p:nvSpPr>
          <p:cNvPr id="9" name="TextBox 8"/>
          <p:cNvSpPr txBox="1"/>
          <p:nvPr/>
        </p:nvSpPr>
        <p:spPr>
          <a:xfrm>
            <a:off x="1600200" y="2324100"/>
            <a:ext cx="1098378" cy="369332"/>
          </a:xfrm>
          <a:prstGeom prst="rect">
            <a:avLst/>
          </a:prstGeom>
          <a:noFill/>
        </p:spPr>
        <p:txBody>
          <a:bodyPr wrap="none" rtlCol="0">
            <a:spAutoFit/>
          </a:bodyPr>
          <a:lstStyle/>
          <a:p>
            <a:r>
              <a:rPr lang="en-US" b="1" dirty="0" smtClean="0">
                <a:solidFill>
                  <a:srgbClr val="FF0000"/>
                </a:solidFill>
              </a:rPr>
              <a:t>EXAMPLE</a:t>
            </a:r>
            <a:endParaRPr lang="en-US" b="1" dirty="0">
              <a:solidFill>
                <a:srgbClr val="FF0000"/>
              </a:solidFill>
            </a:endParaRPr>
          </a:p>
        </p:txBody>
      </p:sp>
      <p:sp>
        <p:nvSpPr>
          <p:cNvPr id="10" name="TextBox 9"/>
          <p:cNvSpPr txBox="1"/>
          <p:nvPr/>
        </p:nvSpPr>
        <p:spPr>
          <a:xfrm>
            <a:off x="1447800" y="5688568"/>
            <a:ext cx="3869521" cy="646331"/>
          </a:xfrm>
          <a:prstGeom prst="rect">
            <a:avLst/>
          </a:prstGeom>
          <a:noFill/>
        </p:spPr>
        <p:txBody>
          <a:bodyPr wrap="none" rtlCol="0">
            <a:spAutoFit/>
          </a:bodyPr>
          <a:lstStyle/>
          <a:p>
            <a:r>
              <a:rPr lang="en-US" dirty="0" smtClean="0">
                <a:latin typeface="Times New Roman" pitchFamily="18" charset="0"/>
                <a:cs typeface="Times New Roman" pitchFamily="18" charset="0"/>
              </a:rPr>
              <a:t>5’ end-labeled RNA molecule</a:t>
            </a:r>
          </a:p>
          <a:p>
            <a:r>
              <a:rPr lang="en-US" dirty="0" smtClean="0">
                <a:latin typeface="Times New Roman" pitchFamily="18" charset="0"/>
                <a:cs typeface="Times New Roman" pitchFamily="18" charset="0"/>
                <a:sym typeface="Wingdings" pitchFamily="2" charset="2"/>
              </a:rPr>
              <a:t> Treat with </a:t>
            </a:r>
            <a:r>
              <a:rPr lang="en-US" dirty="0" err="1" smtClean="0">
                <a:latin typeface="Times New Roman" pitchFamily="18" charset="0"/>
                <a:cs typeface="Times New Roman" pitchFamily="18" charset="0"/>
                <a:sym typeface="Wingdings" pitchFamily="2" charset="2"/>
              </a:rPr>
              <a:t>RNase</a:t>
            </a:r>
            <a:r>
              <a:rPr lang="en-US" dirty="0" smtClean="0">
                <a:latin typeface="Times New Roman" pitchFamily="18" charset="0"/>
                <a:cs typeface="Times New Roman" pitchFamily="18" charset="0"/>
                <a:sym typeface="Wingdings" pitchFamily="2" charset="2"/>
              </a:rPr>
              <a:t> T1 and load on gel</a:t>
            </a:r>
            <a:endParaRPr lang="en-US"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5676900" y="2324100"/>
            <a:ext cx="1781175" cy="38957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95300" y="1371600"/>
            <a:ext cx="3648075" cy="5000625"/>
          </a:xfrm>
          <a:prstGeom prst="rect">
            <a:avLst/>
          </a:prstGeom>
          <a:noFill/>
          <a:ln w="9525">
            <a:noFill/>
            <a:miter lim="800000"/>
            <a:headEnd/>
            <a:tailEnd/>
          </a:ln>
          <a:effectLst/>
        </p:spPr>
      </p:pic>
      <p:sp>
        <p:nvSpPr>
          <p:cNvPr id="5" name="Title 1"/>
          <p:cNvSpPr txBox="1">
            <a:spLocks/>
          </p:cNvSpPr>
          <p:nvPr/>
        </p:nvSpPr>
        <p:spPr>
          <a:xfrm>
            <a:off x="483716" y="289919"/>
            <a:ext cx="8034433" cy="980209"/>
          </a:xfrm>
          <a:prstGeom prst="rect">
            <a:avLst/>
          </a:prstGeom>
        </p:spPr>
        <p:txBody>
          <a:bodyPr vert="horz" lIns="91440" tIns="45720" rIns="91440" bIns="45720" rtlCol="0" anchor="ctr">
            <a:normAutofit/>
          </a:bodyPr>
          <a:lstStyle/>
          <a:p>
            <a:pPr algn="ctr">
              <a:spcBef>
                <a:spcPct val="0"/>
              </a:spcBef>
            </a:pPr>
            <a:r>
              <a:rPr lang="en-US" sz="2000" b="1" dirty="0" smtClean="0">
                <a:solidFill>
                  <a:schemeClr val="tx2"/>
                </a:solidFill>
                <a:latin typeface="+mj-lt"/>
                <a:ea typeface="+mj-ea"/>
                <a:cs typeface="+mj-cs"/>
              </a:rPr>
              <a:t>Mg2+ modifies the structure of the </a:t>
            </a:r>
            <a:r>
              <a:rPr lang="en-US" sz="2000" b="1" i="1" dirty="0" err="1" smtClean="0">
                <a:solidFill>
                  <a:schemeClr val="tx2"/>
                </a:solidFill>
                <a:latin typeface="+mj-lt"/>
                <a:ea typeface="+mj-ea"/>
                <a:cs typeface="+mj-cs"/>
              </a:rPr>
              <a:t>mgtA</a:t>
            </a:r>
            <a:r>
              <a:rPr lang="en-US" sz="2000" b="1" dirty="0" smtClean="0">
                <a:solidFill>
                  <a:schemeClr val="tx2"/>
                </a:solidFill>
                <a:latin typeface="+mj-lt"/>
                <a:ea typeface="+mj-ea"/>
                <a:cs typeface="+mj-cs"/>
              </a:rPr>
              <a:t> 5’UTR</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sp>
        <p:nvSpPr>
          <p:cNvPr id="6" name="타원 5"/>
          <p:cNvSpPr/>
          <p:nvPr/>
        </p:nvSpPr>
        <p:spPr>
          <a:xfrm>
            <a:off x="1866900" y="167640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타원 7"/>
          <p:cNvSpPr/>
          <p:nvPr/>
        </p:nvSpPr>
        <p:spPr>
          <a:xfrm>
            <a:off x="2209800" y="167640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srcRect/>
          <a:stretch>
            <a:fillRect/>
          </a:stretch>
        </p:blipFill>
        <p:spPr bwMode="auto">
          <a:xfrm>
            <a:off x="2552700" y="914400"/>
            <a:ext cx="5219700" cy="3640053"/>
          </a:xfrm>
          <a:prstGeom prst="rect">
            <a:avLst/>
          </a:prstGeom>
          <a:noFill/>
          <a:ln w="9525">
            <a:noFill/>
            <a:miter lim="800000"/>
            <a:headEnd/>
            <a:tailEnd/>
          </a:ln>
          <a:effectLst/>
        </p:spPr>
      </p:pic>
      <p:sp>
        <p:nvSpPr>
          <p:cNvPr id="7" name="TextBox 6"/>
          <p:cNvSpPr txBox="1"/>
          <p:nvPr/>
        </p:nvSpPr>
        <p:spPr>
          <a:xfrm>
            <a:off x="1485900" y="1219200"/>
            <a:ext cx="1497526" cy="307777"/>
          </a:xfrm>
          <a:prstGeom prst="rect">
            <a:avLst/>
          </a:prstGeom>
          <a:noFill/>
        </p:spPr>
        <p:txBody>
          <a:bodyPr wrap="none" rtlCol="0">
            <a:spAutoFit/>
          </a:bodyPr>
          <a:lstStyle/>
          <a:p>
            <a:r>
              <a:rPr lang="en-US" sz="1400" dirty="0" smtClean="0">
                <a:solidFill>
                  <a:srgbClr val="FF0000"/>
                </a:solidFill>
                <a:latin typeface="Times New Roman" pitchFamily="18" charset="0"/>
                <a:cs typeface="Times New Roman" pitchFamily="18" charset="0"/>
              </a:rPr>
              <a:t>Low /High Mg2+</a:t>
            </a:r>
            <a:endParaRPr lang="en-US" sz="1400" dirty="0">
              <a:solidFill>
                <a:srgbClr val="FF0000"/>
              </a:solidFill>
              <a:latin typeface="Times New Roman" pitchFamily="18" charset="0"/>
              <a:cs typeface="Times New Roman" pitchFamily="18" charset="0"/>
            </a:endParaRPr>
          </a:p>
        </p:txBody>
      </p:sp>
      <p:sp>
        <p:nvSpPr>
          <p:cNvPr id="10" name="TextBox 9"/>
          <p:cNvSpPr txBox="1"/>
          <p:nvPr/>
        </p:nvSpPr>
        <p:spPr>
          <a:xfrm>
            <a:off x="5528971" y="1485900"/>
            <a:ext cx="3615029" cy="523220"/>
          </a:xfrm>
          <a:prstGeom prst="rect">
            <a:avLst/>
          </a:prstGeom>
          <a:noFill/>
        </p:spPr>
        <p:txBody>
          <a:bodyPr wrap="none" rtlCol="0">
            <a:spAutoFit/>
          </a:bodyPr>
          <a:lstStyle/>
          <a:p>
            <a:r>
              <a:rPr lang="en-US" sz="1400" dirty="0" smtClean="0">
                <a:solidFill>
                  <a:schemeClr val="accent1"/>
                </a:solidFill>
                <a:latin typeface="Times New Roman" pitchFamily="18" charset="0"/>
                <a:cs typeface="Times New Roman" pitchFamily="18" charset="0"/>
              </a:rPr>
              <a:t>Substrate: 5’ UTR (1-264) synthesized in vitro</a:t>
            </a:r>
          </a:p>
          <a:p>
            <a:r>
              <a:rPr lang="en-US" sz="1400" dirty="0" smtClean="0">
                <a:solidFill>
                  <a:schemeClr val="accent1"/>
                </a:solidFill>
                <a:latin typeface="Times New Roman" pitchFamily="18" charset="0"/>
                <a:cs typeface="Times New Roman" pitchFamily="18" charset="0"/>
              </a:rPr>
              <a:t>Enzyme: </a:t>
            </a:r>
            <a:r>
              <a:rPr lang="en-US" sz="1400" dirty="0" err="1" smtClean="0">
                <a:solidFill>
                  <a:schemeClr val="accent1"/>
                </a:solidFill>
                <a:latin typeface="Times New Roman" pitchFamily="18" charset="0"/>
                <a:cs typeface="Times New Roman" pitchFamily="18" charset="0"/>
              </a:rPr>
              <a:t>RNase</a:t>
            </a:r>
            <a:r>
              <a:rPr lang="en-US" sz="1400" dirty="0" smtClean="0">
                <a:solidFill>
                  <a:schemeClr val="accent1"/>
                </a:solidFill>
                <a:latin typeface="Times New Roman" pitchFamily="18" charset="0"/>
                <a:cs typeface="Times New Roman" pitchFamily="18" charset="0"/>
              </a:rPr>
              <a:t> T1 cutting unpaired G residues</a:t>
            </a:r>
            <a:endParaRPr lang="en-US" sz="1400" dirty="0">
              <a:solidFill>
                <a:schemeClr val="accent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a:srcRect/>
          <a:stretch>
            <a:fillRect/>
          </a:stretch>
        </p:blipFill>
        <p:spPr bwMode="auto">
          <a:xfrm>
            <a:off x="4457700" y="4229100"/>
            <a:ext cx="1390650" cy="2409825"/>
          </a:xfrm>
          <a:prstGeom prst="rect">
            <a:avLst/>
          </a:prstGeom>
          <a:noFill/>
          <a:ln w="9525">
            <a:noFill/>
            <a:miter lim="800000"/>
            <a:headEnd/>
            <a:tailEnd/>
          </a:ln>
          <a:effectLst/>
        </p:spPr>
      </p:pic>
      <p:sp>
        <p:nvSpPr>
          <p:cNvPr id="12" name="TextBox 11"/>
          <p:cNvSpPr txBox="1"/>
          <p:nvPr/>
        </p:nvSpPr>
        <p:spPr>
          <a:xfrm>
            <a:off x="6324600" y="4762500"/>
            <a:ext cx="1848583" cy="1077218"/>
          </a:xfrm>
          <a:prstGeom prst="rect">
            <a:avLst/>
          </a:prstGeom>
          <a:noFill/>
        </p:spPr>
        <p:txBody>
          <a:bodyPr wrap="none" rtlCol="0">
            <a:spAutoFit/>
          </a:bodyPr>
          <a:lstStyle/>
          <a:p>
            <a:r>
              <a:rPr lang="en-US" sz="3200" b="1" dirty="0" smtClean="0">
                <a:solidFill>
                  <a:srgbClr val="00B050"/>
                </a:solidFill>
                <a:latin typeface="Times New Roman" pitchFamily="18" charset="0"/>
                <a:cs typeface="Times New Roman" pitchFamily="18" charset="0"/>
              </a:rPr>
              <a:t>G146/147</a:t>
            </a:r>
          </a:p>
          <a:p>
            <a:r>
              <a:rPr lang="en-US" sz="3200" b="1" dirty="0" smtClean="0">
                <a:solidFill>
                  <a:schemeClr val="accent6"/>
                </a:solidFill>
                <a:latin typeface="Times New Roman" pitchFamily="18" charset="0"/>
                <a:cs typeface="Times New Roman" pitchFamily="18" charset="0"/>
              </a:rPr>
              <a:t>G151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95300" y="1371600"/>
            <a:ext cx="3648075" cy="5000625"/>
          </a:xfrm>
          <a:prstGeom prst="rect">
            <a:avLst/>
          </a:prstGeom>
          <a:noFill/>
          <a:ln w="9525">
            <a:noFill/>
            <a:miter lim="800000"/>
            <a:headEnd/>
            <a:tailEnd/>
          </a:ln>
          <a:effectLst/>
        </p:spPr>
      </p:pic>
      <p:sp>
        <p:nvSpPr>
          <p:cNvPr id="5" name="Title 1"/>
          <p:cNvSpPr txBox="1">
            <a:spLocks/>
          </p:cNvSpPr>
          <p:nvPr/>
        </p:nvSpPr>
        <p:spPr>
          <a:xfrm>
            <a:off x="483716" y="289919"/>
            <a:ext cx="8034433" cy="980209"/>
          </a:xfrm>
          <a:prstGeom prst="rect">
            <a:avLst/>
          </a:prstGeom>
        </p:spPr>
        <p:txBody>
          <a:bodyPr vert="horz" lIns="91440" tIns="45720" rIns="91440" bIns="45720" rtlCol="0" anchor="ctr">
            <a:normAutofit/>
          </a:bodyPr>
          <a:lstStyle/>
          <a:p>
            <a:pPr algn="ctr">
              <a:spcBef>
                <a:spcPct val="0"/>
              </a:spcBef>
            </a:pPr>
            <a:r>
              <a:rPr lang="en-US" sz="2000" b="1" dirty="0" smtClean="0">
                <a:solidFill>
                  <a:schemeClr val="tx2"/>
                </a:solidFill>
                <a:latin typeface="+mj-lt"/>
                <a:ea typeface="+mj-ea"/>
                <a:cs typeface="+mj-cs"/>
              </a:rPr>
              <a:t>Mg2+ modifies the structure of the </a:t>
            </a:r>
            <a:r>
              <a:rPr lang="en-US" sz="2000" b="1" i="1" dirty="0" err="1" smtClean="0">
                <a:solidFill>
                  <a:schemeClr val="tx2"/>
                </a:solidFill>
                <a:latin typeface="+mj-lt"/>
                <a:ea typeface="+mj-ea"/>
                <a:cs typeface="+mj-cs"/>
              </a:rPr>
              <a:t>mgtA</a:t>
            </a:r>
            <a:r>
              <a:rPr lang="en-US" sz="2000" b="1" dirty="0" smtClean="0">
                <a:solidFill>
                  <a:schemeClr val="tx2"/>
                </a:solidFill>
                <a:latin typeface="+mj-lt"/>
                <a:ea typeface="+mj-ea"/>
                <a:cs typeface="+mj-cs"/>
              </a:rPr>
              <a:t> 5’UTR</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sp>
        <p:nvSpPr>
          <p:cNvPr id="6" name="타원 5"/>
          <p:cNvSpPr/>
          <p:nvPr/>
        </p:nvSpPr>
        <p:spPr>
          <a:xfrm>
            <a:off x="1866900" y="167640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타원 7"/>
          <p:cNvSpPr/>
          <p:nvPr/>
        </p:nvSpPr>
        <p:spPr>
          <a:xfrm>
            <a:off x="2209800" y="167640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srcRect/>
          <a:stretch>
            <a:fillRect/>
          </a:stretch>
        </p:blipFill>
        <p:spPr bwMode="auto">
          <a:xfrm>
            <a:off x="2552700" y="914400"/>
            <a:ext cx="5219700" cy="3640053"/>
          </a:xfrm>
          <a:prstGeom prst="rect">
            <a:avLst/>
          </a:prstGeom>
          <a:noFill/>
          <a:ln w="9525">
            <a:noFill/>
            <a:miter lim="800000"/>
            <a:headEnd/>
            <a:tailEnd/>
          </a:ln>
          <a:effectLst/>
        </p:spPr>
      </p:pic>
      <p:sp>
        <p:nvSpPr>
          <p:cNvPr id="7" name="TextBox 6"/>
          <p:cNvSpPr txBox="1"/>
          <p:nvPr/>
        </p:nvSpPr>
        <p:spPr>
          <a:xfrm>
            <a:off x="1485900" y="1219200"/>
            <a:ext cx="1497526" cy="307777"/>
          </a:xfrm>
          <a:prstGeom prst="rect">
            <a:avLst/>
          </a:prstGeom>
          <a:noFill/>
        </p:spPr>
        <p:txBody>
          <a:bodyPr wrap="none" rtlCol="0">
            <a:spAutoFit/>
          </a:bodyPr>
          <a:lstStyle/>
          <a:p>
            <a:r>
              <a:rPr lang="en-US" sz="1400" dirty="0" smtClean="0">
                <a:solidFill>
                  <a:srgbClr val="FF0000"/>
                </a:solidFill>
                <a:latin typeface="Times New Roman" pitchFamily="18" charset="0"/>
                <a:cs typeface="Times New Roman" pitchFamily="18" charset="0"/>
              </a:rPr>
              <a:t>Low /High Mg2+</a:t>
            </a:r>
            <a:endParaRPr lang="en-US" sz="1400" dirty="0">
              <a:solidFill>
                <a:srgbClr val="FF0000"/>
              </a:solidFill>
              <a:latin typeface="Times New Roman" pitchFamily="18" charset="0"/>
              <a:cs typeface="Times New Roman" pitchFamily="18" charset="0"/>
            </a:endParaRPr>
          </a:p>
        </p:txBody>
      </p:sp>
      <p:sp>
        <p:nvSpPr>
          <p:cNvPr id="10" name="TextBox 9"/>
          <p:cNvSpPr txBox="1"/>
          <p:nvPr/>
        </p:nvSpPr>
        <p:spPr>
          <a:xfrm>
            <a:off x="5528971" y="1485900"/>
            <a:ext cx="3615029" cy="523220"/>
          </a:xfrm>
          <a:prstGeom prst="rect">
            <a:avLst/>
          </a:prstGeom>
          <a:noFill/>
        </p:spPr>
        <p:txBody>
          <a:bodyPr wrap="none" rtlCol="0">
            <a:spAutoFit/>
          </a:bodyPr>
          <a:lstStyle/>
          <a:p>
            <a:r>
              <a:rPr lang="en-US" sz="1400" dirty="0" smtClean="0">
                <a:solidFill>
                  <a:schemeClr val="accent1"/>
                </a:solidFill>
                <a:latin typeface="Times New Roman" pitchFamily="18" charset="0"/>
                <a:cs typeface="Times New Roman" pitchFamily="18" charset="0"/>
              </a:rPr>
              <a:t>Substrate: 5’ UTR (1-264) synthesized in vitro</a:t>
            </a:r>
          </a:p>
          <a:p>
            <a:r>
              <a:rPr lang="en-US" sz="1400" dirty="0" smtClean="0">
                <a:solidFill>
                  <a:schemeClr val="accent1"/>
                </a:solidFill>
                <a:latin typeface="Times New Roman" pitchFamily="18" charset="0"/>
                <a:cs typeface="Times New Roman" pitchFamily="18" charset="0"/>
              </a:rPr>
              <a:t>Enzyme: </a:t>
            </a:r>
            <a:r>
              <a:rPr lang="en-US" sz="1400" dirty="0" err="1" smtClean="0">
                <a:solidFill>
                  <a:schemeClr val="accent1"/>
                </a:solidFill>
                <a:latin typeface="Times New Roman" pitchFamily="18" charset="0"/>
                <a:cs typeface="Times New Roman" pitchFamily="18" charset="0"/>
              </a:rPr>
              <a:t>RNase</a:t>
            </a:r>
            <a:r>
              <a:rPr lang="en-US" sz="1400" dirty="0" smtClean="0">
                <a:solidFill>
                  <a:schemeClr val="accent1"/>
                </a:solidFill>
                <a:latin typeface="Times New Roman" pitchFamily="18" charset="0"/>
                <a:cs typeface="Times New Roman" pitchFamily="18" charset="0"/>
              </a:rPr>
              <a:t> T1 cutting unpaired G residues</a:t>
            </a:r>
            <a:endParaRPr lang="en-US" sz="1400" dirty="0">
              <a:solidFill>
                <a:schemeClr val="accent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a:srcRect/>
          <a:stretch>
            <a:fillRect/>
          </a:stretch>
        </p:blipFill>
        <p:spPr bwMode="auto">
          <a:xfrm>
            <a:off x="4457700" y="4229100"/>
            <a:ext cx="1390650" cy="2409825"/>
          </a:xfrm>
          <a:prstGeom prst="rect">
            <a:avLst/>
          </a:prstGeom>
          <a:noFill/>
          <a:ln w="9525">
            <a:noFill/>
            <a:miter lim="800000"/>
            <a:headEnd/>
            <a:tailEnd/>
          </a:ln>
          <a:effectLst/>
        </p:spPr>
      </p:pic>
      <p:sp>
        <p:nvSpPr>
          <p:cNvPr id="12" name="TextBox 11"/>
          <p:cNvSpPr txBox="1"/>
          <p:nvPr/>
        </p:nvSpPr>
        <p:spPr>
          <a:xfrm>
            <a:off x="6324600" y="4762500"/>
            <a:ext cx="1848583" cy="1077218"/>
          </a:xfrm>
          <a:prstGeom prst="rect">
            <a:avLst/>
          </a:prstGeom>
          <a:noFill/>
        </p:spPr>
        <p:txBody>
          <a:bodyPr wrap="none" rtlCol="0">
            <a:spAutoFit/>
          </a:bodyPr>
          <a:lstStyle/>
          <a:p>
            <a:r>
              <a:rPr lang="en-US" sz="3200" b="1" dirty="0" smtClean="0">
                <a:solidFill>
                  <a:srgbClr val="00B050"/>
                </a:solidFill>
                <a:latin typeface="Times New Roman" pitchFamily="18" charset="0"/>
                <a:cs typeface="Times New Roman" pitchFamily="18" charset="0"/>
              </a:rPr>
              <a:t>G146/147</a:t>
            </a:r>
          </a:p>
          <a:p>
            <a:endParaRPr lang="en-US" sz="3200" b="1" dirty="0">
              <a:solidFill>
                <a:srgbClr val="00B050"/>
              </a:solidFill>
              <a:latin typeface="Times New Roman" pitchFamily="18" charset="0"/>
              <a:cs typeface="Times New Roman" pitchFamily="18" charset="0"/>
            </a:endParaRPr>
          </a:p>
        </p:txBody>
      </p:sp>
      <p:sp>
        <p:nvSpPr>
          <p:cNvPr id="13" name="타원 12"/>
          <p:cNvSpPr/>
          <p:nvPr/>
        </p:nvSpPr>
        <p:spPr>
          <a:xfrm>
            <a:off x="4229100" y="1676400"/>
            <a:ext cx="495300" cy="4572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5067300" y="5943600"/>
            <a:ext cx="266700" cy="4191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00" y="1485900"/>
            <a:ext cx="904415" cy="338554"/>
          </a:xfrm>
          <a:prstGeom prst="rect">
            <a:avLst/>
          </a:prstGeom>
          <a:noFill/>
        </p:spPr>
        <p:txBody>
          <a:bodyPr wrap="none" rtlCol="0">
            <a:spAutoFit/>
          </a:bodyPr>
          <a:lstStyle/>
          <a:p>
            <a:r>
              <a:rPr lang="en-US" sz="1600" dirty="0" smtClean="0">
                <a:solidFill>
                  <a:srgbClr val="00B050"/>
                </a:solidFill>
                <a:latin typeface="Times New Roman" pitchFamily="18" charset="0"/>
                <a:cs typeface="Times New Roman" pitchFamily="18" charset="0"/>
              </a:rPr>
              <a:t>unpaired</a:t>
            </a:r>
            <a:endParaRPr lang="en-US" sz="1600" dirty="0">
              <a:solidFill>
                <a:srgbClr val="00B050"/>
              </a:solidFill>
              <a:latin typeface="Times New Roman" pitchFamily="18" charset="0"/>
              <a:cs typeface="Times New Roman" pitchFamily="18" charset="0"/>
            </a:endParaRPr>
          </a:p>
        </p:txBody>
      </p:sp>
      <p:sp>
        <p:nvSpPr>
          <p:cNvPr id="17" name="TextBox 16"/>
          <p:cNvSpPr txBox="1"/>
          <p:nvPr/>
        </p:nvSpPr>
        <p:spPr>
          <a:xfrm>
            <a:off x="4800600" y="6286500"/>
            <a:ext cx="699230" cy="338554"/>
          </a:xfrm>
          <a:prstGeom prst="rect">
            <a:avLst/>
          </a:prstGeom>
          <a:noFill/>
        </p:spPr>
        <p:txBody>
          <a:bodyPr wrap="none" rtlCol="0">
            <a:spAutoFit/>
          </a:bodyPr>
          <a:lstStyle/>
          <a:p>
            <a:r>
              <a:rPr lang="en-US" sz="1600" dirty="0" smtClean="0">
                <a:solidFill>
                  <a:srgbClr val="00B050"/>
                </a:solidFill>
                <a:latin typeface="Times New Roman" pitchFamily="18" charset="0"/>
                <a:cs typeface="Times New Roman" pitchFamily="18" charset="0"/>
              </a:rPr>
              <a:t>paired</a:t>
            </a:r>
            <a:endParaRPr lang="en-US" sz="1600" dirty="0">
              <a:solidFill>
                <a:srgbClr val="00B050"/>
              </a:solidFill>
              <a:latin typeface="Times New Roman" pitchFamily="18" charset="0"/>
              <a:cs typeface="Times New Roman" pitchFamily="18" charset="0"/>
            </a:endParaRPr>
          </a:p>
        </p:txBody>
      </p:sp>
      <p:sp>
        <p:nvSpPr>
          <p:cNvPr id="18" name="오른쪽 화살표 17"/>
          <p:cNvSpPr/>
          <p:nvPr/>
        </p:nvSpPr>
        <p:spPr>
          <a:xfrm>
            <a:off x="0" y="2781300"/>
            <a:ext cx="533400" cy="228600"/>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9" name="TextBox 18"/>
          <p:cNvSpPr txBox="1"/>
          <p:nvPr/>
        </p:nvSpPr>
        <p:spPr>
          <a:xfrm>
            <a:off x="-76200" y="2400300"/>
            <a:ext cx="912429" cy="307777"/>
          </a:xfrm>
          <a:prstGeom prst="rect">
            <a:avLst/>
          </a:prstGeom>
          <a:noFill/>
        </p:spPr>
        <p:txBody>
          <a:bodyPr wrap="none" rtlCol="0">
            <a:spAutoFit/>
          </a:bodyPr>
          <a:lstStyle/>
          <a:p>
            <a:r>
              <a:rPr lang="en-US" sz="1400" b="1" dirty="0" smtClean="0">
                <a:solidFill>
                  <a:schemeClr val="accent3"/>
                </a:solidFill>
                <a:latin typeface="Times New Roman" pitchFamily="18" charset="0"/>
                <a:cs typeface="Times New Roman" pitchFamily="18" charset="0"/>
              </a:rPr>
              <a:t>G146/147</a:t>
            </a:r>
            <a:endParaRPr lang="en-US" sz="1400" b="1" dirty="0">
              <a:solidFill>
                <a:schemeClr val="accent3"/>
              </a:solidFill>
              <a:latin typeface="Times New Roman" pitchFamily="18" charset="0"/>
              <a:cs typeface="Times New Roman" pitchFamily="18" charset="0"/>
            </a:endParaRPr>
          </a:p>
        </p:txBody>
      </p:sp>
      <p:sp>
        <p:nvSpPr>
          <p:cNvPr id="20" name="TextBox 19"/>
          <p:cNvSpPr txBox="1"/>
          <p:nvPr/>
        </p:nvSpPr>
        <p:spPr>
          <a:xfrm>
            <a:off x="6019800" y="5410200"/>
            <a:ext cx="2887394" cy="1200329"/>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G146/147 </a:t>
            </a:r>
            <a:r>
              <a:rPr lang="en-US" dirty="0" smtClean="0">
                <a:latin typeface="Times New Roman" pitchFamily="18" charset="0"/>
                <a:cs typeface="Times New Roman" pitchFamily="18" charset="0"/>
                <a:sym typeface="Wingdings" pitchFamily="2" charset="2"/>
              </a:rPr>
              <a:t> cleaved in A+B</a:t>
            </a:r>
          </a:p>
          <a:p>
            <a:pPr>
              <a:buFont typeface="Wingdings"/>
              <a:buChar char="à"/>
            </a:pPr>
            <a:r>
              <a:rPr lang="en-US" dirty="0" smtClean="0">
                <a:latin typeface="Times New Roman" pitchFamily="18" charset="0"/>
                <a:cs typeface="Times New Roman" pitchFamily="18" charset="0"/>
                <a:sym typeface="Wingdings" pitchFamily="2" charset="2"/>
              </a:rPr>
              <a:t> cleaved in high Mg2+</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sym typeface="Wingdings" pitchFamily="2" charset="2"/>
              </a:rPr>
              <a:t>In high Mg2+  stem A+B</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95300" y="1371600"/>
            <a:ext cx="3648075" cy="5000625"/>
          </a:xfrm>
          <a:prstGeom prst="rect">
            <a:avLst/>
          </a:prstGeom>
          <a:noFill/>
          <a:ln w="9525">
            <a:noFill/>
            <a:miter lim="800000"/>
            <a:headEnd/>
            <a:tailEnd/>
          </a:ln>
          <a:effectLst/>
        </p:spPr>
      </p:pic>
      <p:sp>
        <p:nvSpPr>
          <p:cNvPr id="5" name="Title 1"/>
          <p:cNvSpPr txBox="1">
            <a:spLocks/>
          </p:cNvSpPr>
          <p:nvPr/>
        </p:nvSpPr>
        <p:spPr>
          <a:xfrm>
            <a:off x="483716" y="289919"/>
            <a:ext cx="8034433" cy="980209"/>
          </a:xfrm>
          <a:prstGeom prst="rect">
            <a:avLst/>
          </a:prstGeom>
        </p:spPr>
        <p:txBody>
          <a:bodyPr vert="horz" lIns="91440" tIns="45720" rIns="91440" bIns="45720" rtlCol="0" anchor="ctr">
            <a:normAutofit/>
          </a:bodyPr>
          <a:lstStyle/>
          <a:p>
            <a:pPr algn="ctr">
              <a:spcBef>
                <a:spcPct val="0"/>
              </a:spcBef>
            </a:pPr>
            <a:r>
              <a:rPr lang="en-US" sz="2000" b="1" dirty="0" smtClean="0">
                <a:solidFill>
                  <a:schemeClr val="tx2"/>
                </a:solidFill>
                <a:latin typeface="+mj-lt"/>
                <a:ea typeface="+mj-ea"/>
                <a:cs typeface="+mj-cs"/>
              </a:rPr>
              <a:t>Mg2+ modifies the structure of the </a:t>
            </a:r>
            <a:r>
              <a:rPr lang="en-US" sz="2000" b="1" i="1" dirty="0" err="1" smtClean="0">
                <a:solidFill>
                  <a:schemeClr val="tx2"/>
                </a:solidFill>
                <a:latin typeface="+mj-lt"/>
                <a:ea typeface="+mj-ea"/>
                <a:cs typeface="+mj-cs"/>
              </a:rPr>
              <a:t>mgtA</a:t>
            </a:r>
            <a:r>
              <a:rPr lang="en-US" sz="2000" b="1" dirty="0" smtClean="0">
                <a:solidFill>
                  <a:schemeClr val="tx2"/>
                </a:solidFill>
                <a:latin typeface="+mj-lt"/>
                <a:ea typeface="+mj-ea"/>
                <a:cs typeface="+mj-cs"/>
              </a:rPr>
              <a:t> 5’UTR</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sp>
        <p:nvSpPr>
          <p:cNvPr id="6" name="타원 5"/>
          <p:cNvSpPr/>
          <p:nvPr/>
        </p:nvSpPr>
        <p:spPr>
          <a:xfrm>
            <a:off x="1866900" y="167640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타원 7"/>
          <p:cNvSpPr/>
          <p:nvPr/>
        </p:nvSpPr>
        <p:spPr>
          <a:xfrm>
            <a:off x="2209800" y="167640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srcRect/>
          <a:stretch>
            <a:fillRect/>
          </a:stretch>
        </p:blipFill>
        <p:spPr bwMode="auto">
          <a:xfrm>
            <a:off x="2552700" y="914400"/>
            <a:ext cx="5219700" cy="3640053"/>
          </a:xfrm>
          <a:prstGeom prst="rect">
            <a:avLst/>
          </a:prstGeom>
          <a:noFill/>
          <a:ln w="9525">
            <a:noFill/>
            <a:miter lim="800000"/>
            <a:headEnd/>
            <a:tailEnd/>
          </a:ln>
          <a:effectLst/>
        </p:spPr>
      </p:pic>
      <p:sp>
        <p:nvSpPr>
          <p:cNvPr id="7" name="TextBox 6"/>
          <p:cNvSpPr txBox="1"/>
          <p:nvPr/>
        </p:nvSpPr>
        <p:spPr>
          <a:xfrm>
            <a:off x="1485900" y="1219200"/>
            <a:ext cx="1497526" cy="307777"/>
          </a:xfrm>
          <a:prstGeom prst="rect">
            <a:avLst/>
          </a:prstGeom>
          <a:noFill/>
        </p:spPr>
        <p:txBody>
          <a:bodyPr wrap="none" rtlCol="0">
            <a:spAutoFit/>
          </a:bodyPr>
          <a:lstStyle/>
          <a:p>
            <a:r>
              <a:rPr lang="en-US" sz="1400" dirty="0" smtClean="0">
                <a:solidFill>
                  <a:srgbClr val="FF0000"/>
                </a:solidFill>
                <a:latin typeface="Times New Roman" pitchFamily="18" charset="0"/>
                <a:cs typeface="Times New Roman" pitchFamily="18" charset="0"/>
              </a:rPr>
              <a:t>Low /High Mg2+</a:t>
            </a:r>
            <a:endParaRPr lang="en-US" sz="1400" dirty="0">
              <a:solidFill>
                <a:srgbClr val="FF0000"/>
              </a:solidFill>
              <a:latin typeface="Times New Roman" pitchFamily="18" charset="0"/>
              <a:cs typeface="Times New Roman" pitchFamily="18" charset="0"/>
            </a:endParaRPr>
          </a:p>
        </p:txBody>
      </p:sp>
      <p:sp>
        <p:nvSpPr>
          <p:cNvPr id="10" name="TextBox 9"/>
          <p:cNvSpPr txBox="1"/>
          <p:nvPr/>
        </p:nvSpPr>
        <p:spPr>
          <a:xfrm>
            <a:off x="5528971" y="1485900"/>
            <a:ext cx="3615029" cy="523220"/>
          </a:xfrm>
          <a:prstGeom prst="rect">
            <a:avLst/>
          </a:prstGeom>
          <a:noFill/>
        </p:spPr>
        <p:txBody>
          <a:bodyPr wrap="none" rtlCol="0">
            <a:spAutoFit/>
          </a:bodyPr>
          <a:lstStyle/>
          <a:p>
            <a:r>
              <a:rPr lang="en-US" sz="1400" dirty="0" smtClean="0">
                <a:solidFill>
                  <a:schemeClr val="accent1"/>
                </a:solidFill>
                <a:latin typeface="Times New Roman" pitchFamily="18" charset="0"/>
                <a:cs typeface="Times New Roman" pitchFamily="18" charset="0"/>
              </a:rPr>
              <a:t>Substrate: 5’ UTR (1-264) synthesized in vitro</a:t>
            </a:r>
          </a:p>
          <a:p>
            <a:r>
              <a:rPr lang="en-US" sz="1400" dirty="0" smtClean="0">
                <a:solidFill>
                  <a:schemeClr val="accent1"/>
                </a:solidFill>
                <a:latin typeface="Times New Roman" pitchFamily="18" charset="0"/>
                <a:cs typeface="Times New Roman" pitchFamily="18" charset="0"/>
              </a:rPr>
              <a:t>Enzyme: </a:t>
            </a:r>
            <a:r>
              <a:rPr lang="en-US" sz="1400" dirty="0" err="1" smtClean="0">
                <a:solidFill>
                  <a:schemeClr val="accent1"/>
                </a:solidFill>
                <a:latin typeface="Times New Roman" pitchFamily="18" charset="0"/>
                <a:cs typeface="Times New Roman" pitchFamily="18" charset="0"/>
              </a:rPr>
              <a:t>RNase</a:t>
            </a:r>
            <a:r>
              <a:rPr lang="en-US" sz="1400" dirty="0" smtClean="0">
                <a:solidFill>
                  <a:schemeClr val="accent1"/>
                </a:solidFill>
                <a:latin typeface="Times New Roman" pitchFamily="18" charset="0"/>
                <a:cs typeface="Times New Roman" pitchFamily="18" charset="0"/>
              </a:rPr>
              <a:t> T1 cutting unpaired G residues</a:t>
            </a:r>
            <a:endParaRPr lang="en-US" sz="1400" dirty="0">
              <a:solidFill>
                <a:schemeClr val="accent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a:srcRect/>
          <a:stretch>
            <a:fillRect/>
          </a:stretch>
        </p:blipFill>
        <p:spPr bwMode="auto">
          <a:xfrm>
            <a:off x="4457700" y="4229100"/>
            <a:ext cx="1390650" cy="2409825"/>
          </a:xfrm>
          <a:prstGeom prst="rect">
            <a:avLst/>
          </a:prstGeom>
          <a:noFill/>
          <a:ln w="9525">
            <a:noFill/>
            <a:miter lim="800000"/>
            <a:headEnd/>
            <a:tailEnd/>
          </a:ln>
          <a:effectLst/>
        </p:spPr>
      </p:pic>
      <p:sp>
        <p:nvSpPr>
          <p:cNvPr id="12" name="TextBox 11"/>
          <p:cNvSpPr txBox="1"/>
          <p:nvPr/>
        </p:nvSpPr>
        <p:spPr>
          <a:xfrm>
            <a:off x="6324600" y="4762500"/>
            <a:ext cx="1119217" cy="584775"/>
          </a:xfrm>
          <a:prstGeom prst="rect">
            <a:avLst/>
          </a:prstGeom>
          <a:noFill/>
        </p:spPr>
        <p:txBody>
          <a:bodyPr wrap="none" rtlCol="0">
            <a:spAutoFit/>
          </a:bodyPr>
          <a:lstStyle/>
          <a:p>
            <a:r>
              <a:rPr lang="en-US" sz="3200" b="1" dirty="0" smtClean="0">
                <a:solidFill>
                  <a:schemeClr val="accent6"/>
                </a:solidFill>
                <a:latin typeface="Times New Roman" pitchFamily="18" charset="0"/>
                <a:cs typeface="Times New Roman" pitchFamily="18" charset="0"/>
              </a:rPr>
              <a:t>G151</a:t>
            </a:r>
            <a:endParaRPr lang="en-US" sz="3200" b="1" dirty="0">
              <a:solidFill>
                <a:schemeClr val="accent6"/>
              </a:solidFill>
              <a:latin typeface="Times New Roman" pitchFamily="18" charset="0"/>
              <a:cs typeface="Times New Roman" pitchFamily="18" charset="0"/>
            </a:endParaRPr>
          </a:p>
        </p:txBody>
      </p:sp>
      <p:sp>
        <p:nvSpPr>
          <p:cNvPr id="13" name="타원 12"/>
          <p:cNvSpPr/>
          <p:nvPr/>
        </p:nvSpPr>
        <p:spPr>
          <a:xfrm>
            <a:off x="4610100" y="2133600"/>
            <a:ext cx="495300" cy="2286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5486400" y="6057900"/>
            <a:ext cx="152400" cy="2667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67300" y="2133600"/>
            <a:ext cx="699230"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paired</a:t>
            </a:r>
            <a:endParaRPr lang="en-US" sz="1600" dirty="0">
              <a:solidFill>
                <a:srgbClr val="FF0000"/>
              </a:solidFill>
              <a:latin typeface="Times New Roman" pitchFamily="18" charset="0"/>
              <a:cs typeface="Times New Roman" pitchFamily="18" charset="0"/>
            </a:endParaRPr>
          </a:p>
        </p:txBody>
      </p:sp>
      <p:sp>
        <p:nvSpPr>
          <p:cNvPr id="17" name="TextBox 16"/>
          <p:cNvSpPr txBox="1"/>
          <p:nvPr/>
        </p:nvSpPr>
        <p:spPr>
          <a:xfrm>
            <a:off x="4991100" y="6286500"/>
            <a:ext cx="904415" cy="338554"/>
          </a:xfrm>
          <a:prstGeom prst="rect">
            <a:avLst/>
          </a:prstGeom>
          <a:noFill/>
        </p:spPr>
        <p:txBody>
          <a:bodyPr wrap="none" rtlCol="0">
            <a:spAutoFit/>
          </a:bodyPr>
          <a:lstStyle/>
          <a:p>
            <a:r>
              <a:rPr lang="en-US" sz="1600" dirty="0" smtClean="0">
                <a:solidFill>
                  <a:srgbClr val="FF0000"/>
                </a:solidFill>
                <a:latin typeface="Times New Roman" pitchFamily="18" charset="0"/>
                <a:cs typeface="Times New Roman" pitchFamily="18" charset="0"/>
              </a:rPr>
              <a:t>unpaired</a:t>
            </a:r>
            <a:endParaRPr lang="en-US" sz="1600" dirty="0">
              <a:solidFill>
                <a:srgbClr val="FF0000"/>
              </a:solidFill>
              <a:latin typeface="Times New Roman" pitchFamily="18" charset="0"/>
              <a:cs typeface="Times New Roman" pitchFamily="18" charset="0"/>
            </a:endParaRPr>
          </a:p>
        </p:txBody>
      </p:sp>
      <p:sp>
        <p:nvSpPr>
          <p:cNvPr id="18" name="오른쪽 화살표 17"/>
          <p:cNvSpPr/>
          <p:nvPr/>
        </p:nvSpPr>
        <p:spPr>
          <a:xfrm>
            <a:off x="0" y="3009900"/>
            <a:ext cx="533400" cy="22860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 y="2740223"/>
            <a:ext cx="593432" cy="307777"/>
          </a:xfrm>
          <a:prstGeom prst="rect">
            <a:avLst/>
          </a:prstGeom>
          <a:noFill/>
        </p:spPr>
        <p:txBody>
          <a:bodyPr wrap="none" rtlCol="0">
            <a:spAutoFit/>
          </a:bodyPr>
          <a:lstStyle/>
          <a:p>
            <a:r>
              <a:rPr lang="en-US" sz="1400" b="1" dirty="0" smtClean="0">
                <a:solidFill>
                  <a:schemeClr val="accent6"/>
                </a:solidFill>
                <a:latin typeface="Times New Roman" pitchFamily="18" charset="0"/>
                <a:cs typeface="Times New Roman" pitchFamily="18" charset="0"/>
              </a:rPr>
              <a:t>G151</a:t>
            </a:r>
            <a:endParaRPr lang="en-US" sz="1400" b="1" dirty="0">
              <a:solidFill>
                <a:schemeClr val="accent6"/>
              </a:solidFill>
              <a:latin typeface="Times New Roman" pitchFamily="18" charset="0"/>
              <a:cs typeface="Times New Roman" pitchFamily="18" charset="0"/>
            </a:endParaRPr>
          </a:p>
        </p:txBody>
      </p:sp>
      <p:sp>
        <p:nvSpPr>
          <p:cNvPr id="20" name="TextBox 19"/>
          <p:cNvSpPr txBox="1"/>
          <p:nvPr/>
        </p:nvSpPr>
        <p:spPr>
          <a:xfrm>
            <a:off x="6057900" y="5295900"/>
            <a:ext cx="2438488" cy="1200329"/>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G151 </a:t>
            </a:r>
            <a:r>
              <a:rPr lang="en-US" dirty="0" smtClean="0">
                <a:latin typeface="Times New Roman" pitchFamily="18" charset="0"/>
                <a:cs typeface="Times New Roman" pitchFamily="18" charset="0"/>
                <a:sym typeface="Wingdings" pitchFamily="2" charset="2"/>
              </a:rPr>
              <a:t> cleaved in C</a:t>
            </a:r>
          </a:p>
          <a:p>
            <a:pPr>
              <a:buFont typeface="Wingdings"/>
              <a:buChar char="à"/>
            </a:pPr>
            <a:r>
              <a:rPr lang="en-US" dirty="0" smtClean="0">
                <a:latin typeface="Times New Roman" pitchFamily="18" charset="0"/>
                <a:cs typeface="Times New Roman" pitchFamily="18" charset="0"/>
                <a:sym typeface="Wingdings" pitchFamily="2" charset="2"/>
              </a:rPr>
              <a:t> cleaved in low Mg2+</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sym typeface="Wingdings" pitchFamily="2" charset="2"/>
              </a:rPr>
              <a:t>In low Mg2+  stem C</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495300" y="5448300"/>
            <a:ext cx="8420100" cy="646331"/>
          </a:xfrm>
          <a:prstGeom prst="rect">
            <a:avLst/>
          </a:prstGeom>
        </p:spPr>
        <p:txBody>
          <a:bodyPr wrap="square">
            <a:spAutoFit/>
          </a:bodyPr>
          <a:lstStyle/>
          <a:p>
            <a:r>
              <a:rPr lang="en-US" dirty="0" smtClean="0">
                <a:latin typeface="Times New Roman" pitchFamily="18" charset="0"/>
                <a:cs typeface="Times New Roman" pitchFamily="18" charset="0"/>
              </a:rPr>
              <a:t>Further mutagenesis experiments showed that Stem A+B stops transcription elongation while Stem C allows read-through.</a:t>
            </a:r>
            <a:endParaRPr lang="en-US"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a:srcRect/>
          <a:stretch>
            <a:fillRect/>
          </a:stretch>
        </p:blipFill>
        <p:spPr bwMode="auto">
          <a:xfrm>
            <a:off x="1333500" y="2297668"/>
            <a:ext cx="1815414" cy="1638300"/>
          </a:xfrm>
          <a:prstGeom prst="rect">
            <a:avLst/>
          </a:prstGeom>
          <a:noFill/>
          <a:ln w="9525">
            <a:noFill/>
            <a:miter lim="800000"/>
            <a:headEnd/>
            <a:tailEnd/>
          </a:ln>
          <a:effectLst/>
        </p:spPr>
      </p:pic>
      <p:sp>
        <p:nvSpPr>
          <p:cNvPr id="4" name="TextBox 3"/>
          <p:cNvSpPr txBox="1"/>
          <p:nvPr/>
        </p:nvSpPr>
        <p:spPr>
          <a:xfrm>
            <a:off x="228600" y="1840468"/>
            <a:ext cx="177497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 Stem A and B</a:t>
            </a:r>
            <a:endParaRPr lang="en-US" b="1" dirty="0">
              <a:latin typeface="Times New Roman" pitchFamily="18" charset="0"/>
              <a:cs typeface="Times New Roman" pitchFamily="18" charset="0"/>
            </a:endParaRPr>
          </a:p>
        </p:txBody>
      </p:sp>
      <p:sp>
        <p:nvSpPr>
          <p:cNvPr id="5" name="TextBox 4"/>
          <p:cNvSpPr txBox="1"/>
          <p:nvPr/>
        </p:nvSpPr>
        <p:spPr>
          <a:xfrm>
            <a:off x="4670008" y="1852136"/>
            <a:ext cx="115929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2) Stem C</a:t>
            </a:r>
            <a:endParaRPr lang="en-US" b="1"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3"/>
          <a:srcRect/>
          <a:stretch>
            <a:fillRect/>
          </a:stretch>
        </p:blipFill>
        <p:spPr bwMode="auto">
          <a:xfrm>
            <a:off x="4762500" y="2297668"/>
            <a:ext cx="2868436" cy="1790700"/>
          </a:xfrm>
          <a:prstGeom prst="rect">
            <a:avLst/>
          </a:prstGeom>
          <a:noFill/>
          <a:ln w="9525">
            <a:noFill/>
            <a:miter lim="800000"/>
            <a:headEnd/>
            <a:tailEnd/>
          </a:ln>
          <a:effectLst/>
        </p:spPr>
      </p:pic>
      <p:sp>
        <p:nvSpPr>
          <p:cNvPr id="7" name="TextBox 6"/>
          <p:cNvSpPr txBox="1"/>
          <p:nvPr/>
        </p:nvSpPr>
        <p:spPr>
          <a:xfrm>
            <a:off x="6134100" y="849868"/>
            <a:ext cx="125867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Low Mg2+</a:t>
            </a:r>
            <a:endParaRPr lang="en-US" b="1" dirty="0">
              <a:latin typeface="Times New Roman" pitchFamily="18" charset="0"/>
              <a:cs typeface="Times New Roman" pitchFamily="18" charset="0"/>
            </a:endParaRPr>
          </a:p>
        </p:txBody>
      </p:sp>
      <p:sp>
        <p:nvSpPr>
          <p:cNvPr id="8" name="TextBox 7"/>
          <p:cNvSpPr txBox="1"/>
          <p:nvPr/>
        </p:nvSpPr>
        <p:spPr>
          <a:xfrm>
            <a:off x="1790700" y="849868"/>
            <a:ext cx="130997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High Mg2+</a:t>
            </a:r>
            <a:endParaRPr lang="en-US"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4"/>
          <a:srcRect/>
          <a:stretch>
            <a:fillRect/>
          </a:stretch>
        </p:blipFill>
        <p:spPr bwMode="auto">
          <a:xfrm>
            <a:off x="7410450" y="3440668"/>
            <a:ext cx="1390650" cy="381000"/>
          </a:xfrm>
          <a:prstGeom prst="rect">
            <a:avLst/>
          </a:prstGeom>
          <a:noFill/>
          <a:ln w="9525">
            <a:noFill/>
            <a:miter lim="800000"/>
            <a:headEnd/>
            <a:tailEnd/>
          </a:ln>
          <a:effectLst/>
        </p:spPr>
      </p:pic>
      <p:cxnSp>
        <p:nvCxnSpPr>
          <p:cNvPr id="12" name="직선 화살표 연결선 11"/>
          <p:cNvCxnSpPr/>
          <p:nvPr/>
        </p:nvCxnSpPr>
        <p:spPr>
          <a:xfrm rot="5400000">
            <a:off x="2857500" y="3478768"/>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0" y="3048000"/>
            <a:ext cx="1478162" cy="646331"/>
          </a:xfrm>
          <a:prstGeom prst="rect">
            <a:avLst/>
          </a:prstGeom>
          <a:noFill/>
        </p:spPr>
        <p:txBody>
          <a:bodyPr wrap="none" rtlCol="0">
            <a:spAutoFit/>
          </a:bodyPr>
          <a:lstStyle/>
          <a:p>
            <a:r>
              <a:rPr lang="en-US" dirty="0" smtClean="0">
                <a:latin typeface="Times New Roman" pitchFamily="18" charset="0"/>
                <a:cs typeface="Times New Roman" pitchFamily="18" charset="0"/>
              </a:rPr>
              <a:t>Transcription </a:t>
            </a:r>
          </a:p>
          <a:p>
            <a:r>
              <a:rPr lang="en-US" dirty="0" smtClean="0">
                <a:latin typeface="Times New Roman" pitchFamily="18" charset="0"/>
                <a:cs typeface="Times New Roman" pitchFamily="18" charset="0"/>
              </a:rPr>
              <a:t>terminated</a:t>
            </a:r>
          </a:p>
        </p:txBody>
      </p:sp>
      <p:sp>
        <p:nvSpPr>
          <p:cNvPr id="14" name="TextBox 13"/>
          <p:cNvSpPr txBox="1"/>
          <p:nvPr/>
        </p:nvSpPr>
        <p:spPr>
          <a:xfrm>
            <a:off x="7124700" y="3821668"/>
            <a:ext cx="1935145" cy="369332"/>
          </a:xfrm>
          <a:prstGeom prst="rect">
            <a:avLst/>
          </a:prstGeom>
          <a:noFill/>
        </p:spPr>
        <p:txBody>
          <a:bodyPr wrap="none" rtlCol="0">
            <a:spAutoFit/>
          </a:bodyPr>
          <a:lstStyle/>
          <a:p>
            <a:r>
              <a:rPr lang="en-US" dirty="0" smtClean="0">
                <a:latin typeface="Times New Roman" pitchFamily="18" charset="0"/>
                <a:cs typeface="Times New Roman" pitchFamily="18" charset="0"/>
              </a:rPr>
              <a:t>Full-length mRNA</a:t>
            </a:r>
            <a:endParaRPr lang="en-US" dirty="0">
              <a:latin typeface="Times New Roman" pitchFamily="18" charset="0"/>
              <a:cs typeface="Times New Roman" pitchFamily="18" charset="0"/>
            </a:endParaRPr>
          </a:p>
        </p:txBody>
      </p:sp>
      <p:sp>
        <p:nvSpPr>
          <p:cNvPr id="15" name="아래쪽 화살표 14"/>
          <p:cNvSpPr/>
          <p:nvPr/>
        </p:nvSpPr>
        <p:spPr>
          <a:xfrm>
            <a:off x="3352800" y="3745468"/>
            <a:ext cx="457200" cy="4191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86500" y="4697968"/>
            <a:ext cx="2812501"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MgtA</a:t>
            </a:r>
            <a:r>
              <a:rPr lang="en-US" dirty="0" smtClean="0">
                <a:latin typeface="Times New Roman" pitchFamily="18" charset="0"/>
                <a:cs typeface="Times New Roman" pitchFamily="18" charset="0"/>
              </a:rPr>
              <a:t> (Mg2+ transporter) ↑</a:t>
            </a:r>
            <a:endParaRPr lang="en-US" dirty="0">
              <a:latin typeface="Times New Roman" pitchFamily="18" charset="0"/>
              <a:cs typeface="Times New Roman" pitchFamily="18" charset="0"/>
            </a:endParaRPr>
          </a:p>
        </p:txBody>
      </p:sp>
      <p:sp>
        <p:nvSpPr>
          <p:cNvPr id="17" name="아래쪽 화살표 16"/>
          <p:cNvSpPr/>
          <p:nvPr/>
        </p:nvSpPr>
        <p:spPr>
          <a:xfrm>
            <a:off x="8001000" y="4240768"/>
            <a:ext cx="457200" cy="4191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19400" y="4176236"/>
            <a:ext cx="1608133" cy="369332"/>
          </a:xfrm>
          <a:prstGeom prst="rect">
            <a:avLst/>
          </a:prstGeom>
          <a:noFill/>
        </p:spPr>
        <p:txBody>
          <a:bodyPr wrap="none" rtlCol="0">
            <a:spAutoFit/>
          </a:bodyPr>
          <a:lstStyle/>
          <a:p>
            <a:r>
              <a:rPr lang="en-US" dirty="0" smtClean="0">
                <a:latin typeface="Times New Roman" pitchFamily="18" charset="0"/>
                <a:cs typeface="Times New Roman" pitchFamily="18" charset="0"/>
              </a:rPr>
              <a:t>No more </a:t>
            </a:r>
            <a:r>
              <a:rPr lang="en-US" dirty="0" err="1" smtClean="0">
                <a:latin typeface="Times New Roman" pitchFamily="18" charset="0"/>
                <a:cs typeface="Times New Roman" pitchFamily="18" charset="0"/>
              </a:rPr>
              <a:t>MgtA</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876300"/>
            <a:ext cx="8458200" cy="4524315"/>
          </a:xfrm>
          <a:prstGeom prst="rect">
            <a:avLst/>
          </a:prstGeom>
        </p:spPr>
        <p:txBody>
          <a:bodyPr wrap="square">
            <a:spAutoFit/>
          </a:bodyPr>
          <a:lstStyle/>
          <a:p>
            <a:pPr algn="ctr"/>
            <a:r>
              <a:rPr lang="en-US" sz="2000" b="1" dirty="0">
                <a:solidFill>
                  <a:schemeClr val="accent6">
                    <a:lumMod val="50000"/>
                  </a:schemeClr>
                </a:solidFill>
                <a:latin typeface="Times New Roman" pitchFamily="18" charset="0"/>
                <a:cs typeface="Times New Roman" pitchFamily="18" charset="0"/>
              </a:rPr>
              <a:t>Two-component systems regulate diverse responses </a:t>
            </a:r>
            <a:r>
              <a:rPr lang="en-US" sz="2000" b="1" dirty="0" smtClean="0">
                <a:solidFill>
                  <a:schemeClr val="accent6">
                    <a:lumMod val="50000"/>
                  </a:schemeClr>
                </a:solidFill>
                <a:latin typeface="Times New Roman" pitchFamily="18" charset="0"/>
                <a:cs typeface="Times New Roman" pitchFamily="18" charset="0"/>
              </a:rPr>
              <a:t>including</a:t>
            </a:r>
          </a:p>
          <a:p>
            <a:pPr algn="ctr"/>
            <a:endParaRPr lang="en-US" b="1" dirty="0">
              <a:solidFill>
                <a:schemeClr val="accent6">
                  <a:lumMod val="50000"/>
                </a:schemeClr>
              </a:solidFill>
              <a:latin typeface="Times New Roman" pitchFamily="18" charset="0"/>
              <a:cs typeface="Times New Roman" pitchFamily="18" charset="0"/>
            </a:endParaRPr>
          </a:p>
          <a:p>
            <a:pPr marL="342900" indent="-342900"/>
            <a:r>
              <a:rPr lang="en-US" dirty="0" smtClean="0">
                <a:latin typeface="Times New Roman" pitchFamily="18" charset="0"/>
                <a:cs typeface="Times New Roman" pitchFamily="18" charset="0"/>
              </a:rPr>
              <a:t>a) nutrient </a:t>
            </a:r>
            <a:r>
              <a:rPr lang="en-US" dirty="0">
                <a:latin typeface="Times New Roman" pitchFamily="18" charset="0"/>
                <a:cs typeface="Times New Roman" pitchFamily="18" charset="0"/>
              </a:rPr>
              <a:t>acquisition : nitrogen, phosphorus, </a:t>
            </a:r>
            <a:r>
              <a:rPr lang="en-US" dirty="0" smtClean="0">
                <a:latin typeface="Times New Roman" pitchFamily="18" charset="0"/>
                <a:cs typeface="Times New Roman" pitchFamily="18" charset="0"/>
              </a:rPr>
              <a:t>carbon</a:t>
            </a:r>
          </a:p>
          <a:p>
            <a:pPr marL="342900" indent="-342900">
              <a:buAutoNum type="alphaLcParenR"/>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 energy metabolism : electron transport systems, uptake and catabolic </a:t>
            </a:r>
            <a:r>
              <a:rPr lang="en-US" dirty="0" smtClean="0">
                <a:latin typeface="Times New Roman" pitchFamily="18" charset="0"/>
                <a:cs typeface="Times New Roman" pitchFamily="18" charset="0"/>
              </a:rPr>
              <a:t>machinery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 adaptation to physical or chemical aspects of the environment : </a:t>
            </a:r>
            <a:r>
              <a:rPr lang="en-US" dirty="0">
                <a:solidFill>
                  <a:srgbClr val="006600"/>
                </a:solidFill>
                <a:latin typeface="Times New Roman" pitchFamily="18" charset="0"/>
                <a:cs typeface="Times New Roman" pitchFamily="18" charset="0"/>
              </a:rPr>
              <a:t>chemotaxis</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pH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Mg</a:t>
            </a:r>
            <a:r>
              <a:rPr lang="en-US" dirty="0" smtClean="0">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osmolarity</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light </a:t>
            </a:r>
            <a:r>
              <a:rPr lang="en-US" dirty="0" smtClean="0">
                <a:latin typeface="Times New Roman" pitchFamily="18" charset="0"/>
                <a:cs typeface="Times New Roman" pitchFamily="18" charset="0"/>
              </a:rPr>
              <a:t>quality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 complex developmental </a:t>
            </a:r>
            <a:r>
              <a:rPr lang="en-US" dirty="0" smtClean="0">
                <a:latin typeface="Times New Roman" pitchFamily="18" charset="0"/>
                <a:cs typeface="Times New Roman" pitchFamily="18" charset="0"/>
              </a:rPr>
              <a:t>pathways: </a:t>
            </a:r>
            <a:r>
              <a:rPr lang="en-US" dirty="0">
                <a:latin typeface="Times New Roman" pitchFamily="18" charset="0"/>
                <a:cs typeface="Times New Roman" pitchFamily="18" charset="0"/>
              </a:rPr>
              <a:t>sporulation,</a:t>
            </a:r>
            <a:r>
              <a:rPr lang="en-US" dirty="0">
                <a:solidFill>
                  <a:srgbClr val="00B0F0"/>
                </a:solidFill>
                <a:latin typeface="Times New Roman" pitchFamily="18" charset="0"/>
                <a:cs typeface="Times New Roman" pitchFamily="18" charset="0"/>
              </a:rPr>
              <a:t> </a:t>
            </a:r>
            <a:r>
              <a:rPr lang="en-US" dirty="0">
                <a:latin typeface="Times New Roman" pitchFamily="18" charset="0"/>
                <a:cs typeface="Times New Roman" pitchFamily="18" charset="0"/>
              </a:rPr>
              <a:t>fruiting body development, swarmer cell </a:t>
            </a:r>
            <a:r>
              <a:rPr lang="en-US" dirty="0" smtClean="0">
                <a:latin typeface="Times New Roman" pitchFamily="18" charset="0"/>
                <a:cs typeface="Times New Roman" pitchFamily="18" charset="0"/>
              </a:rPr>
              <a:t>production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 virulence</a:t>
            </a:r>
            <a:r>
              <a:rPr lang="en-US" dirty="0">
                <a:solidFill>
                  <a:srgbClr val="006600"/>
                </a:solidFill>
                <a:latin typeface="Times New Roman" pitchFamily="18" charset="0"/>
                <a:cs typeface="Times New Roman" pitchFamily="18" charset="0"/>
              </a:rPr>
              <a:t> </a:t>
            </a:r>
            <a:r>
              <a:rPr lang="en-US" dirty="0">
                <a:latin typeface="Times New Roman" pitchFamily="18" charset="0"/>
                <a:cs typeface="Times New Roman" pitchFamily="18" charset="0"/>
              </a:rPr>
              <a:t>: plasmid transfer (conjugation), </a:t>
            </a:r>
            <a:r>
              <a:rPr lang="en-US" dirty="0" err="1" smtClean="0">
                <a:latin typeface="Times New Roman" pitchFamily="18" charset="0"/>
                <a:cs typeface="Times New Roman" pitchFamily="18" charset="0"/>
              </a:rPr>
              <a:t>degradative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secretions, toxin </a:t>
            </a:r>
            <a:r>
              <a:rPr lang="en-US" dirty="0" smtClean="0">
                <a:latin typeface="Times New Roman" pitchFamily="18" charset="0"/>
                <a:cs typeface="Times New Roman" pitchFamily="18" charset="0"/>
              </a:rPr>
              <a:t>production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 </a:t>
            </a:r>
            <a:r>
              <a:rPr lang="en-US" dirty="0" smtClean="0">
                <a:solidFill>
                  <a:srgbClr val="006600"/>
                </a:solidFill>
                <a:latin typeface="Times New Roman" pitchFamily="18" charset="0"/>
                <a:cs typeface="Times New Roman" pitchFamily="18" charset="0"/>
              </a:rPr>
              <a:t>Quorum sensing: </a:t>
            </a:r>
            <a:r>
              <a:rPr lang="en-US" dirty="0" smtClean="0">
                <a:latin typeface="Times New Roman" pitchFamily="18" charset="0"/>
                <a:cs typeface="Times New Roman" pitchFamily="18" charset="0"/>
              </a:rPr>
              <a:t>light production, secretion of </a:t>
            </a:r>
            <a:r>
              <a:rPr lang="en-US" dirty="0" err="1" smtClean="0">
                <a:latin typeface="Times New Roman" pitchFamily="18" charset="0"/>
                <a:cs typeface="Times New Roman" pitchFamily="18" charset="0"/>
              </a:rPr>
              <a:t>degradative</a:t>
            </a:r>
            <a:r>
              <a:rPr lang="en-US" dirty="0" smtClean="0">
                <a:latin typeface="Times New Roman" pitchFamily="18" charset="0"/>
                <a:cs typeface="Times New Roman" pitchFamily="18" charset="0"/>
              </a:rPr>
              <a:t> enzymes, surfactants</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6700" y="190500"/>
            <a:ext cx="8660284" cy="980209"/>
          </a:xfrm>
          <a:prstGeom prst="rect">
            <a:avLst/>
          </a:prstGeom>
        </p:spPr>
        <p:txBody>
          <a:bodyPr vert="horz" lIns="91440" tIns="45720" rIns="91440" bIns="45720" rtlCol="0" anchor="ctr">
            <a:normAutofit/>
          </a:bodyPr>
          <a:lstStyle/>
          <a:p>
            <a:pPr lvl="0" algn="ctr">
              <a:spcBef>
                <a:spcPct val="0"/>
              </a:spcBef>
            </a:pPr>
            <a:r>
              <a:rPr lang="en-US" sz="2000" b="1" dirty="0" smtClean="0">
                <a:solidFill>
                  <a:schemeClr val="tx2"/>
                </a:solidFill>
                <a:latin typeface="+mj-lt"/>
                <a:ea typeface="+mj-ea"/>
                <a:cs typeface="+mj-cs"/>
              </a:rPr>
              <a:t>Expression of the Mg2+ transporter </a:t>
            </a:r>
            <a:r>
              <a:rPr lang="en-US" sz="2000" b="1" dirty="0" err="1" smtClean="0">
                <a:solidFill>
                  <a:schemeClr val="tx2"/>
                </a:solidFill>
                <a:latin typeface="+mj-lt"/>
                <a:ea typeface="+mj-ea"/>
                <a:cs typeface="+mj-cs"/>
              </a:rPr>
              <a:t>MgtA</a:t>
            </a:r>
            <a:r>
              <a:rPr lang="en-US" sz="2000" b="1" dirty="0" smtClean="0">
                <a:solidFill>
                  <a:schemeClr val="tx2"/>
                </a:solidFill>
                <a:latin typeface="+mj-lt"/>
                <a:ea typeface="+mj-ea"/>
                <a:cs typeface="+mj-cs"/>
              </a:rPr>
              <a:t> is regulated in two distinct steps</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pic>
        <p:nvPicPr>
          <p:cNvPr id="10242" name="Picture 2"/>
          <p:cNvPicPr>
            <a:picLocks noChangeAspect="1" noChangeArrowheads="1"/>
          </p:cNvPicPr>
          <p:nvPr/>
        </p:nvPicPr>
        <p:blipFill>
          <a:blip r:embed="rId2"/>
          <a:srcRect/>
          <a:stretch>
            <a:fillRect/>
          </a:stretch>
        </p:blipFill>
        <p:spPr bwMode="auto">
          <a:xfrm>
            <a:off x="800100" y="1409700"/>
            <a:ext cx="4699629" cy="4762500"/>
          </a:xfrm>
          <a:prstGeom prst="rect">
            <a:avLst/>
          </a:prstGeom>
          <a:noFill/>
          <a:ln w="9525">
            <a:noFill/>
            <a:miter lim="800000"/>
            <a:headEnd/>
            <a:tailEnd/>
          </a:ln>
          <a:effectLst/>
        </p:spPr>
      </p:pic>
      <p:sp>
        <p:nvSpPr>
          <p:cNvPr id="4" name="TextBox 3"/>
          <p:cNvSpPr txBox="1"/>
          <p:nvPr/>
        </p:nvSpPr>
        <p:spPr>
          <a:xfrm>
            <a:off x="3352800" y="5181600"/>
            <a:ext cx="5448300" cy="1477328"/>
          </a:xfrm>
          <a:prstGeom prst="rect">
            <a:avLst/>
          </a:prstGeom>
          <a:noFill/>
        </p:spPr>
        <p:txBody>
          <a:bodyPr wrap="square" rtlCol="0">
            <a:spAutoFit/>
          </a:bodyPr>
          <a:lstStyle/>
          <a:p>
            <a:pPr marL="342900" indent="-342900">
              <a:buAutoNum type="arabicPeriod"/>
            </a:pPr>
            <a:r>
              <a:rPr lang="en-US" dirty="0" smtClean="0"/>
              <a:t>The initiation of </a:t>
            </a:r>
            <a:r>
              <a:rPr lang="en-US" dirty="0" err="1" smtClean="0"/>
              <a:t>mgtA</a:t>
            </a:r>
            <a:r>
              <a:rPr lang="en-US" dirty="0" smtClean="0"/>
              <a:t> transcription is regulated by </a:t>
            </a:r>
            <a:r>
              <a:rPr lang="en-US" dirty="0" err="1" smtClean="0"/>
              <a:t>PhoPQ</a:t>
            </a:r>
            <a:r>
              <a:rPr lang="en-US" dirty="0" smtClean="0"/>
              <a:t> in response to </a:t>
            </a:r>
            <a:r>
              <a:rPr lang="en-US" dirty="0" smtClean="0">
                <a:solidFill>
                  <a:srgbClr val="FF0000"/>
                </a:solidFill>
              </a:rPr>
              <a:t>extracellular</a:t>
            </a:r>
            <a:r>
              <a:rPr lang="en-US" dirty="0" smtClean="0"/>
              <a:t> Mg2+</a:t>
            </a:r>
          </a:p>
          <a:p>
            <a:pPr marL="342900" indent="-342900">
              <a:buAutoNum type="arabicPeriod"/>
            </a:pPr>
            <a:r>
              <a:rPr lang="en-US" dirty="0" smtClean="0"/>
              <a:t>The elongation of </a:t>
            </a:r>
            <a:r>
              <a:rPr lang="en-US" dirty="0" err="1" smtClean="0"/>
              <a:t>mgtA</a:t>
            </a:r>
            <a:r>
              <a:rPr lang="en-US" dirty="0" smtClean="0"/>
              <a:t> transcription is regulated by distinct stem-loop structures of 5’UTR in response to </a:t>
            </a:r>
            <a:r>
              <a:rPr lang="en-US" dirty="0" smtClean="0">
                <a:solidFill>
                  <a:srgbClr val="FF0000"/>
                </a:solidFill>
              </a:rPr>
              <a:t>cytoplasmic</a:t>
            </a:r>
            <a:r>
              <a:rPr lang="en-US" dirty="0" smtClean="0"/>
              <a:t> Mg2+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6700" y="190500"/>
            <a:ext cx="8660284" cy="980209"/>
          </a:xfrm>
          <a:prstGeom prst="rect">
            <a:avLst/>
          </a:prstGeom>
        </p:spPr>
        <p:txBody>
          <a:bodyPr vert="horz" lIns="91440" tIns="45720" rIns="91440" bIns="45720" rtlCol="0" anchor="ctr">
            <a:normAutofit/>
          </a:bodyPr>
          <a:lstStyle/>
          <a:p>
            <a:pPr algn="ctr">
              <a:spcBef>
                <a:spcPct val="0"/>
              </a:spcBef>
            </a:pPr>
            <a:r>
              <a:rPr lang="en-US" sz="2000" b="1" dirty="0" smtClean="0">
                <a:solidFill>
                  <a:schemeClr val="tx2"/>
                </a:solidFill>
                <a:latin typeface="+mj-lt"/>
                <a:ea typeface="+mj-ea"/>
                <a:cs typeface="+mj-cs"/>
              </a:rPr>
              <a:t>Why the expression of </a:t>
            </a:r>
            <a:r>
              <a:rPr lang="en-US" sz="2000" b="1" dirty="0" err="1" smtClean="0">
                <a:solidFill>
                  <a:schemeClr val="tx2"/>
                </a:solidFill>
              </a:rPr>
              <a:t>MgtA</a:t>
            </a:r>
            <a:r>
              <a:rPr lang="en-US" sz="2000" b="1" dirty="0" smtClean="0">
                <a:solidFill>
                  <a:schemeClr val="tx2"/>
                </a:solidFill>
              </a:rPr>
              <a:t> </a:t>
            </a:r>
            <a:r>
              <a:rPr lang="en-US" sz="2000" b="1" dirty="0" smtClean="0">
                <a:solidFill>
                  <a:schemeClr val="tx2"/>
                </a:solidFill>
                <a:latin typeface="+mj-lt"/>
                <a:ea typeface="+mj-ea"/>
                <a:cs typeface="+mj-cs"/>
              </a:rPr>
              <a:t>is controlled by both cytoplasmic and </a:t>
            </a:r>
            <a:r>
              <a:rPr lang="en-US" sz="2000" b="1" dirty="0" err="1" smtClean="0">
                <a:solidFill>
                  <a:schemeClr val="tx2"/>
                </a:solidFill>
                <a:latin typeface="+mj-lt"/>
                <a:ea typeface="+mj-ea"/>
                <a:cs typeface="+mj-cs"/>
              </a:rPr>
              <a:t>extracytoplasmic</a:t>
            </a:r>
            <a:r>
              <a:rPr lang="en-US" sz="2000" b="1" dirty="0" smtClean="0">
                <a:solidFill>
                  <a:schemeClr val="tx2"/>
                </a:solidFill>
                <a:latin typeface="+mj-lt"/>
                <a:ea typeface="+mj-ea"/>
                <a:cs typeface="+mj-cs"/>
              </a:rPr>
              <a:t> Mg2+ </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grpSp>
        <p:nvGrpSpPr>
          <p:cNvPr id="8" name="Group 13"/>
          <p:cNvGrpSpPr/>
          <p:nvPr/>
        </p:nvGrpSpPr>
        <p:grpSpPr>
          <a:xfrm>
            <a:off x="430823" y="1318151"/>
            <a:ext cx="8445709" cy="4762979"/>
            <a:chOff x="292773" y="1090653"/>
            <a:chExt cx="8749417" cy="5066709"/>
          </a:xfrm>
        </p:grpSpPr>
        <p:pic>
          <p:nvPicPr>
            <p:cNvPr id="9" name="Picture 7"/>
            <p:cNvPicPr>
              <a:picLocks noChangeAspect="1"/>
            </p:cNvPicPr>
            <p:nvPr/>
          </p:nvPicPr>
          <p:blipFill>
            <a:blip r:embed="rId2"/>
            <a:srcRect b="14116"/>
            <a:stretch>
              <a:fillRect/>
            </a:stretch>
          </p:blipFill>
          <p:spPr>
            <a:xfrm>
              <a:off x="292773" y="1270131"/>
              <a:ext cx="8749417" cy="4887231"/>
            </a:xfrm>
            <a:prstGeom prst="rect">
              <a:avLst/>
            </a:prstGeom>
          </p:spPr>
        </p:pic>
        <p:sp>
          <p:nvSpPr>
            <p:cNvPr id="10" name="Oval 11"/>
            <p:cNvSpPr/>
            <p:nvPr/>
          </p:nvSpPr>
          <p:spPr>
            <a:xfrm>
              <a:off x="2747169" y="1104459"/>
              <a:ext cx="2402047" cy="566035"/>
            </a:xfrm>
            <a:prstGeom prst="ellipse">
              <a:avLst/>
            </a:prstGeom>
            <a:noFill/>
            <a:ln w="57150"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2"/>
            <p:cNvSpPr/>
            <p:nvPr/>
          </p:nvSpPr>
          <p:spPr>
            <a:xfrm>
              <a:off x="5825657" y="1090653"/>
              <a:ext cx="1270046" cy="566035"/>
            </a:xfrm>
            <a:prstGeom prst="ellipse">
              <a:avLst/>
            </a:prstGeom>
            <a:noFill/>
            <a:ln w="57150"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457200" y="6097369"/>
            <a:ext cx="8229600" cy="646331"/>
          </a:xfrm>
          <a:prstGeom prst="rect">
            <a:avLst/>
          </a:prstGeom>
          <a:noFill/>
        </p:spPr>
        <p:txBody>
          <a:bodyPr wrap="square" rtlCol="0">
            <a:spAutoFit/>
          </a:bodyPr>
          <a:lstStyle/>
          <a:p>
            <a:r>
              <a:rPr lang="en-US" dirty="0" smtClean="0">
                <a:latin typeface="Times New Roman" pitchFamily="18" charset="0"/>
                <a:cs typeface="Times New Roman" pitchFamily="18" charset="0"/>
                <a:sym typeface="Wingdings" pitchFamily="2" charset="2"/>
              </a:rPr>
              <a:t> to exert differential control over the Mg2+ transporter gene versus those genes that play other roles</a:t>
            </a:r>
            <a:endParaRPr lang="en-US" dirty="0">
              <a:latin typeface="Times New Roman" pitchFamily="18" charset="0"/>
              <a:cs typeface="Times New Roman" pitchFamily="18" charset="0"/>
            </a:endParaRPr>
          </a:p>
        </p:txBody>
      </p:sp>
      <p:sp>
        <p:nvSpPr>
          <p:cNvPr id="13" name="TextBox 12"/>
          <p:cNvSpPr txBox="1"/>
          <p:nvPr/>
        </p:nvSpPr>
        <p:spPr>
          <a:xfrm>
            <a:off x="1076780" y="1413965"/>
            <a:ext cx="1723243" cy="307777"/>
          </a:xfrm>
          <a:prstGeom prst="rect">
            <a:avLst/>
          </a:prstGeom>
          <a:noFill/>
        </p:spPr>
        <p:txBody>
          <a:bodyPr wrap="square" rtlCol="0">
            <a:spAutoFit/>
          </a:bodyPr>
          <a:lstStyle/>
          <a:p>
            <a:r>
              <a:rPr lang="en-US" sz="1400" dirty="0" smtClean="0"/>
              <a:t>Acidic pH</a:t>
            </a:r>
            <a:endParaRPr lang="en-US" sz="1400" dirty="0"/>
          </a:p>
        </p:txBody>
      </p:sp>
      <p:sp>
        <p:nvSpPr>
          <p:cNvPr id="14" name="Oval 16"/>
          <p:cNvSpPr/>
          <p:nvPr/>
        </p:nvSpPr>
        <p:spPr>
          <a:xfrm>
            <a:off x="481355" y="1331129"/>
            <a:ext cx="2318668" cy="532103"/>
          </a:xfrm>
          <a:prstGeom prst="ellipse">
            <a:avLst/>
          </a:prstGeom>
          <a:noFill/>
          <a:ln w="57150"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9"/>
          <p:cNvSpPr/>
          <p:nvPr/>
        </p:nvSpPr>
        <p:spPr>
          <a:xfrm>
            <a:off x="4155265" y="4824807"/>
            <a:ext cx="1780828" cy="1173487"/>
          </a:xfrm>
          <a:prstGeom prst="ellipse">
            <a:avLst/>
          </a:prstGeom>
          <a:noFill/>
          <a:ln w="3810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0"/>
          <p:cNvSpPr/>
          <p:nvPr/>
        </p:nvSpPr>
        <p:spPr>
          <a:xfrm>
            <a:off x="6254151" y="4977207"/>
            <a:ext cx="1780828" cy="1173487"/>
          </a:xfrm>
          <a:prstGeom prst="ellipse">
            <a:avLst/>
          </a:prstGeom>
          <a:noFill/>
          <a:ln w="3810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828800" y="990600"/>
            <a:ext cx="3870931" cy="369332"/>
          </a:xfrm>
          <a:prstGeom prst="rect">
            <a:avLst/>
          </a:prstGeom>
          <a:noFill/>
        </p:spPr>
        <p:txBody>
          <a:bodyPr wrap="none" rtlCol="0">
            <a:spAutoFit/>
          </a:bodyPr>
          <a:lstStyle/>
          <a:p>
            <a:r>
              <a:rPr lang="en-US" b="1" dirty="0" smtClean="0">
                <a:solidFill>
                  <a:srgbClr val="FF0000"/>
                </a:solidFill>
              </a:rPr>
              <a:t>Environmental changes in macrophage</a:t>
            </a:r>
            <a:endParaRPr lang="en-US"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3716" y="82829"/>
            <a:ext cx="8034433" cy="793472"/>
          </a:xfrm>
          <a:prstGeom prst="rect">
            <a:avLst/>
          </a:prstGeom>
        </p:spPr>
        <p:txBody>
          <a:bodyPr vert="horz" lIns="91440" tIns="45720" rIns="91440" bIns="45720" rtlCol="0" anchor="ctr">
            <a:normAutofit/>
          </a:bodyPr>
          <a:lstStyle/>
          <a:p>
            <a:pPr algn="ctr">
              <a:spcBef>
                <a:spcPct val="0"/>
              </a:spcBef>
            </a:pPr>
            <a:r>
              <a:rPr kumimoji="0" lang="en-US" sz="2000" b="1" i="0" u="none" strike="noStrike" kern="1200" cap="none" spc="0" normalizeH="0" baseline="0" noProof="0" dirty="0" smtClean="0">
                <a:ln>
                  <a:noFill/>
                </a:ln>
                <a:solidFill>
                  <a:schemeClr val="tx2"/>
                </a:solidFill>
                <a:effectLst/>
                <a:uLnTx/>
                <a:uFillTx/>
                <a:latin typeface="+mj-lt"/>
                <a:ea typeface="+mj-ea"/>
                <a:cs typeface="+mj-cs"/>
              </a:rPr>
              <a:t>Another example </a:t>
            </a:r>
            <a:r>
              <a:rPr lang="en-US" sz="2000" b="1" dirty="0" smtClean="0">
                <a:solidFill>
                  <a:schemeClr val="tx2"/>
                </a:solidFill>
                <a:latin typeface="+mj-lt"/>
                <a:ea typeface="+mj-ea"/>
                <a:cs typeface="+mj-cs"/>
              </a:rPr>
              <a:t>of attenuation (premature termination of transcription):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Tryptophan </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biosynthesis </a:t>
            </a:r>
            <a:r>
              <a:rPr kumimoji="0" lang="en-US" sz="2000" b="1" i="0" u="none" strike="noStrike" kern="1200" cap="none" spc="0" normalizeH="0" baseline="0" noProof="0" dirty="0" err="1" smtClean="0">
                <a:ln>
                  <a:noFill/>
                </a:ln>
                <a:solidFill>
                  <a:schemeClr val="tx2"/>
                </a:solidFill>
                <a:effectLst/>
                <a:uLnTx/>
                <a:uFillTx/>
                <a:latin typeface="+mj-lt"/>
                <a:ea typeface="+mj-ea"/>
                <a:cs typeface="+mj-cs"/>
              </a:rPr>
              <a:t>regulon</a:t>
            </a:r>
            <a:endParaRPr kumimoji="0" lang="en-US" sz="2000" b="1" i="0" u="none" strike="noStrike" kern="1200" cap="none" spc="0" normalizeH="0" baseline="30000" noProof="0" dirty="0">
              <a:ln>
                <a:noFill/>
              </a:ln>
              <a:solidFill>
                <a:schemeClr val="tx2"/>
              </a:solidFill>
              <a:effectLst/>
              <a:uLnTx/>
              <a:uFillTx/>
              <a:latin typeface="+mj-lt"/>
              <a:ea typeface="+mj-ea"/>
              <a:cs typeface="+mj-cs"/>
            </a:endParaRPr>
          </a:p>
        </p:txBody>
      </p:sp>
      <p:pic>
        <p:nvPicPr>
          <p:cNvPr id="4" name="Picture 2"/>
          <p:cNvPicPr>
            <a:picLocks noChangeAspect="1"/>
          </p:cNvPicPr>
          <p:nvPr/>
        </p:nvPicPr>
        <p:blipFill rotWithShape="1">
          <a:blip r:embed="rId2"/>
          <a:srcRect b="73109"/>
          <a:stretch/>
        </p:blipFill>
        <p:spPr>
          <a:xfrm>
            <a:off x="483716" y="888779"/>
            <a:ext cx="8060559" cy="1244821"/>
          </a:xfrm>
          <a:prstGeom prst="rect">
            <a:avLst/>
          </a:prstGeom>
        </p:spPr>
      </p:pic>
      <p:pic>
        <p:nvPicPr>
          <p:cNvPr id="6" name="Picture 2" descr="http://upload.wikimedia.org/wikipedia/commons/thumb/2/22/Trp_operon_attenuation.svg/680px-Trp_operon_attenuation.svg.pn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0" y="2209799"/>
            <a:ext cx="4562475" cy="464820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5105400" y="3162300"/>
            <a:ext cx="4038600" cy="1754326"/>
          </a:xfrm>
          <a:prstGeom prst="rect">
            <a:avLst/>
          </a:prstGeom>
          <a:noFill/>
        </p:spPr>
        <p:txBody>
          <a:bodyPr wrap="square" rtlCol="0">
            <a:spAutoFit/>
          </a:bodyPr>
          <a:lstStyle/>
          <a:p>
            <a:r>
              <a:rPr lang="en-US" dirty="0" smtClean="0">
                <a:latin typeface="Times New Roman" pitchFamily="18" charset="0"/>
                <a:cs typeface="Times New Roman" pitchFamily="18" charset="0"/>
              </a:rPr>
              <a:t>What is the difference between the </a:t>
            </a:r>
            <a:r>
              <a:rPr lang="en-US" i="1" dirty="0" err="1" smtClean="0">
                <a:latin typeface="Times New Roman" pitchFamily="18" charset="0"/>
                <a:cs typeface="Times New Roman" pitchFamily="18" charset="0"/>
              </a:rPr>
              <a:t>trp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operon</a:t>
            </a:r>
            <a:r>
              <a:rPr lang="en-US" dirty="0" smtClean="0">
                <a:latin typeface="Times New Roman" pitchFamily="18" charset="0"/>
                <a:cs typeface="Times New Roman" pitchFamily="18" charset="0"/>
              </a:rPr>
              <a:t> and the </a:t>
            </a:r>
            <a:r>
              <a:rPr lang="en-US" i="1" dirty="0" err="1" smtClean="0">
                <a:latin typeface="Times New Roman" pitchFamily="18" charset="0"/>
                <a:cs typeface="Times New Roman" pitchFamily="18" charset="0"/>
              </a:rPr>
              <a:t>mgtA</a:t>
            </a:r>
            <a:r>
              <a:rPr lang="en-US" dirty="0" smtClean="0">
                <a:latin typeface="Times New Roman" pitchFamily="18" charset="0"/>
                <a:cs typeface="Times New Roman" pitchFamily="18" charset="0"/>
              </a:rPr>
              <a:t> gene regulation?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sym typeface="Wingdings" pitchFamily="2" charset="2"/>
              </a:rPr>
              <a:t>The </a:t>
            </a:r>
            <a:r>
              <a:rPr lang="en-US" i="1" dirty="0" err="1" smtClean="0">
                <a:latin typeface="Times New Roman" pitchFamily="18" charset="0"/>
                <a:cs typeface="Times New Roman" pitchFamily="18" charset="0"/>
                <a:sym typeface="Wingdings" pitchFamily="2" charset="2"/>
              </a:rPr>
              <a:t>trp</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operon</a:t>
            </a:r>
            <a:r>
              <a:rPr lang="en-US" dirty="0" smtClean="0">
                <a:latin typeface="Times New Roman" pitchFamily="18" charset="0"/>
                <a:cs typeface="Times New Roman" pitchFamily="18" charset="0"/>
                <a:sym typeface="Wingdings" pitchFamily="2" charset="2"/>
              </a:rPr>
              <a:t> responds to different </a:t>
            </a:r>
            <a:r>
              <a:rPr lang="en-US" dirty="0" smtClean="0">
                <a:latin typeface="Times New Roman" pitchFamily="18" charset="0"/>
                <a:cs typeface="Times New Roman" pitchFamily="18" charset="0"/>
                <a:sym typeface="Wingdings" pitchFamily="2" charset="2"/>
              </a:rPr>
              <a:t>molecules </a:t>
            </a:r>
            <a:r>
              <a:rPr lang="en-US" dirty="0" smtClean="0">
                <a:latin typeface="Times New Roman" pitchFamily="18" charset="0"/>
                <a:cs typeface="Times New Roman" pitchFamily="18" charset="0"/>
                <a:sym typeface="Wingdings" pitchFamily="2" charset="2"/>
              </a:rPr>
              <a:t>(tryptophan </a:t>
            </a:r>
            <a:r>
              <a:rPr lang="en-US" dirty="0" smtClean="0">
                <a:latin typeface="Times New Roman" pitchFamily="18" charset="0"/>
                <a:cs typeface="Times New Roman" pitchFamily="18" charset="0"/>
                <a:sym typeface="Wingdings" pitchFamily="2" charset="2"/>
              </a:rPr>
              <a:t>and </a:t>
            </a:r>
            <a:r>
              <a:rPr lang="en-US" dirty="0" err="1" smtClean="0">
                <a:latin typeface="Times New Roman" pitchFamily="18" charset="0"/>
                <a:cs typeface="Times New Roman" pitchFamily="18" charset="0"/>
                <a:sym typeface="Wingdings" pitchFamily="2" charset="2"/>
              </a:rPr>
              <a:t>tRNA</a:t>
            </a:r>
            <a:r>
              <a:rPr lang="en-US" baseline="30000" dirty="0" err="1" smtClean="0">
                <a:latin typeface="Times New Roman" pitchFamily="18" charset="0"/>
                <a:cs typeface="Times New Roman" pitchFamily="18" charset="0"/>
                <a:sym typeface="Wingdings" pitchFamily="2" charset="2"/>
              </a:rPr>
              <a:t>Trp</a:t>
            </a:r>
            <a:r>
              <a:rPr lang="en-US" dirty="0" smtClean="0">
                <a:latin typeface="Times New Roman" pitchFamily="18" charset="0"/>
                <a:cs typeface="Times New Roman" pitchFamily="18" charset="0"/>
                <a:sym typeface="Wingdings" pitchFamily="2" charset="2"/>
              </a:rPr>
              <a:t>) in the </a:t>
            </a:r>
            <a:r>
              <a:rPr lang="en-US" dirty="0" smtClean="0">
                <a:latin typeface="Times New Roman" pitchFamily="18" charset="0"/>
                <a:cs typeface="Times New Roman" pitchFamily="18" charset="0"/>
                <a:sym typeface="Wingdings" pitchFamily="2" charset="2"/>
              </a:rPr>
              <a:t>same compartment </a:t>
            </a:r>
            <a:r>
              <a:rPr lang="en-US" dirty="0" smtClean="0">
                <a:latin typeface="Times New Roman" pitchFamily="18" charset="0"/>
                <a:cs typeface="Times New Roman" pitchFamily="18" charset="0"/>
                <a:sym typeface="Wingdings" pitchFamily="2" charset="2"/>
              </a:rPr>
              <a:t>(the </a:t>
            </a:r>
            <a:r>
              <a:rPr lang="en-US" dirty="0" smtClean="0">
                <a:latin typeface="Times New Roman" pitchFamily="18" charset="0"/>
                <a:cs typeface="Times New Roman" pitchFamily="18" charset="0"/>
                <a:sym typeface="Wingdings" pitchFamily="2" charset="2"/>
              </a:rPr>
              <a:t>cytoplasm</a:t>
            </a:r>
            <a:r>
              <a:rPr lang="en-US" dirty="0" smtClean="0">
                <a:latin typeface="Times New Roman" pitchFamily="18" charset="0"/>
                <a:cs typeface="Times New Roman" pitchFamily="18" charset="0"/>
                <a:sym typeface="Wingdings" pitchFamily="2" charset="2"/>
              </a:rPr>
              <a:t>).</a:t>
            </a:r>
            <a:endParaRPr lang="en-US" dirty="0"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71450" y="190500"/>
            <a:ext cx="8972550" cy="19812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685800" y="3009900"/>
            <a:ext cx="5057775" cy="2400300"/>
          </a:xfrm>
          <a:prstGeom prst="rect">
            <a:avLst/>
          </a:prstGeom>
          <a:noFill/>
          <a:ln w="9525">
            <a:noFill/>
            <a:miter lim="800000"/>
            <a:headEnd/>
            <a:tailEnd/>
          </a:ln>
          <a:effectLst/>
        </p:spPr>
      </p:pic>
      <p:sp>
        <p:nvSpPr>
          <p:cNvPr id="4" name="직사각형 3"/>
          <p:cNvSpPr/>
          <p:nvPr/>
        </p:nvSpPr>
        <p:spPr>
          <a:xfrm>
            <a:off x="5372100" y="2819400"/>
            <a:ext cx="3581400" cy="2031325"/>
          </a:xfrm>
          <a:prstGeom prst="rect">
            <a:avLst/>
          </a:prstGeom>
        </p:spPr>
        <p:txBody>
          <a:bodyPr wrap="square">
            <a:spAutoFit/>
          </a:bodyPr>
          <a:lstStyle/>
          <a:p>
            <a:r>
              <a:rPr lang="en-US" b="1" dirty="0" err="1" smtClean="0">
                <a:latin typeface="Times New Roman" pitchFamily="18" charset="0"/>
                <a:cs typeface="Times New Roman" pitchFamily="18" charset="0"/>
              </a:rPr>
              <a:t>Histidine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kinase</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CA</a:t>
            </a:r>
            <a:r>
              <a:rPr lang="en-US" dirty="0" smtClean="0">
                <a:latin typeface="Times New Roman" pitchFamily="18" charset="0"/>
                <a:cs typeface="Times New Roman" pitchFamily="18" charset="0"/>
              </a:rPr>
              <a:t>: Catalytic ATP-binding domain</a:t>
            </a:r>
          </a:p>
          <a:p>
            <a:r>
              <a:rPr lang="en-US" b="1" dirty="0" err="1" smtClean="0">
                <a:latin typeface="Times New Roman" pitchFamily="18" charset="0"/>
                <a:cs typeface="Times New Roman" pitchFamily="18" charset="0"/>
              </a:rPr>
              <a:t>DHp</a:t>
            </a:r>
            <a:r>
              <a:rPr lang="en-US" dirty="0" smtClean="0">
                <a:latin typeface="Times New Roman" pitchFamily="18" charset="0"/>
                <a:cs typeface="Times New Roman" pitchFamily="18" charset="0"/>
              </a:rPr>
              <a:t>: Dimerization and </a:t>
            </a:r>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phosphotransfer</a:t>
            </a:r>
            <a:r>
              <a:rPr lang="en-US" dirty="0" smtClean="0">
                <a:latin typeface="Times New Roman" pitchFamily="18" charset="0"/>
                <a:cs typeface="Times New Roman" pitchFamily="18" charset="0"/>
              </a:rPr>
              <a:t> domain </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Response regulator</a:t>
            </a:r>
          </a:p>
          <a:p>
            <a:r>
              <a:rPr lang="en-US" b="1"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Receiver domain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size image (105 K)">
            <a:hlinkClick r:id="" tooltip="Full-size image (105 K)"/>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9972" y="1219200"/>
            <a:ext cx="7391400" cy="42481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211572" y="5528101"/>
            <a:ext cx="4648200" cy="1015663"/>
          </a:xfrm>
          <a:prstGeom prst="rect">
            <a:avLst/>
          </a:prstGeom>
        </p:spPr>
        <p:txBody>
          <a:bodyPr wrap="square">
            <a:spAutoFit/>
          </a:bodyPr>
          <a:lstStyle/>
          <a:p>
            <a:r>
              <a:rPr lang="en-US" sz="2000" b="1" dirty="0" smtClean="0">
                <a:solidFill>
                  <a:schemeClr val="accent6">
                    <a:lumMod val="50000"/>
                  </a:schemeClr>
                </a:solidFill>
                <a:latin typeface="Arial Narrow" pitchFamily="34" charset="0"/>
              </a:rPr>
              <a:t>29 TCS pathways in </a:t>
            </a:r>
            <a:r>
              <a:rPr lang="en-US" sz="2000" b="1" i="1" dirty="0" smtClean="0">
                <a:solidFill>
                  <a:schemeClr val="accent6">
                    <a:lumMod val="50000"/>
                  </a:schemeClr>
                </a:solidFill>
                <a:latin typeface="Arial Narrow" pitchFamily="34" charset="0"/>
              </a:rPr>
              <a:t>B. </a:t>
            </a:r>
            <a:r>
              <a:rPr lang="en-US" sz="2000" b="1" i="1" dirty="0" err="1" smtClean="0">
                <a:solidFill>
                  <a:schemeClr val="accent6">
                    <a:lumMod val="50000"/>
                  </a:schemeClr>
                </a:solidFill>
                <a:latin typeface="Arial Narrow" pitchFamily="34" charset="0"/>
              </a:rPr>
              <a:t>subtilis</a:t>
            </a:r>
            <a:r>
              <a:rPr lang="en-US" sz="2000" b="1" dirty="0">
                <a:solidFill>
                  <a:schemeClr val="accent6">
                    <a:lumMod val="50000"/>
                  </a:schemeClr>
                </a:solidFill>
                <a:latin typeface="Arial Narrow" pitchFamily="34" charset="0"/>
              </a:rPr>
              <a:t>: no </a:t>
            </a:r>
            <a:r>
              <a:rPr lang="en-US" sz="2000" b="1" dirty="0" smtClean="0">
                <a:solidFill>
                  <a:schemeClr val="accent6">
                    <a:lumMod val="50000"/>
                  </a:schemeClr>
                </a:solidFill>
                <a:latin typeface="Arial Narrow" pitchFamily="34" charset="0"/>
              </a:rPr>
              <a:t>cross-talk</a:t>
            </a:r>
          </a:p>
          <a:p>
            <a:r>
              <a:rPr lang="en-US" sz="2000" b="1" dirty="0" smtClean="0">
                <a:solidFill>
                  <a:schemeClr val="accent6">
                    <a:lumMod val="50000"/>
                  </a:schemeClr>
                </a:solidFill>
                <a:latin typeface="Arial Narrow" pitchFamily="34" charset="0"/>
              </a:rPr>
              <a:t>66 TCS pathways in </a:t>
            </a:r>
            <a:r>
              <a:rPr lang="en-US" sz="2000" b="1" i="1" dirty="0" smtClean="0">
                <a:solidFill>
                  <a:schemeClr val="accent6">
                    <a:lumMod val="50000"/>
                  </a:schemeClr>
                </a:solidFill>
                <a:latin typeface="Arial Narrow" pitchFamily="34" charset="0"/>
              </a:rPr>
              <a:t>E. coli</a:t>
            </a:r>
            <a:r>
              <a:rPr lang="en-US" sz="2000" b="1" dirty="0" smtClean="0">
                <a:solidFill>
                  <a:schemeClr val="accent6">
                    <a:lumMod val="50000"/>
                  </a:schemeClr>
                </a:solidFill>
                <a:latin typeface="Arial Narrow" pitchFamily="34" charset="0"/>
              </a:rPr>
              <a:t>: no cross-talk</a:t>
            </a:r>
            <a:endParaRPr lang="en-US" sz="2000" b="1" dirty="0">
              <a:solidFill>
                <a:schemeClr val="accent6">
                  <a:lumMod val="50000"/>
                </a:schemeClr>
              </a:solidFill>
              <a:latin typeface="Arial Narrow" pitchFamily="34" charset="0"/>
            </a:endParaRPr>
          </a:p>
          <a:p>
            <a:endParaRPr lang="en-US" sz="2000" b="1" i="1" dirty="0">
              <a:solidFill>
                <a:schemeClr val="accent6">
                  <a:lumMod val="50000"/>
                </a:schemeClr>
              </a:solidFill>
              <a:latin typeface="Arial Narrow" pitchFamily="34" charset="0"/>
            </a:endParaRPr>
          </a:p>
        </p:txBody>
      </p:sp>
      <p:sp>
        <p:nvSpPr>
          <p:cNvPr id="8" name="TextBox 7"/>
          <p:cNvSpPr txBox="1"/>
          <p:nvPr/>
        </p:nvSpPr>
        <p:spPr>
          <a:xfrm>
            <a:off x="2514600" y="495300"/>
            <a:ext cx="4236353" cy="461665"/>
          </a:xfrm>
          <a:prstGeom prst="rect">
            <a:avLst/>
          </a:prstGeom>
          <a:noFill/>
        </p:spPr>
        <p:txBody>
          <a:bodyPr wrap="none" rtlCol="0">
            <a:spAutoFit/>
          </a:bodyPr>
          <a:lstStyle/>
          <a:p>
            <a:r>
              <a:rPr lang="en-US" sz="2400" b="1" dirty="0" smtClean="0">
                <a:solidFill>
                  <a:srgbClr val="0070C0"/>
                </a:solidFill>
                <a:latin typeface="Bell MT" pitchFamily="18" charset="0"/>
              </a:rPr>
              <a:t>Exquisite specificity of TCS </a:t>
            </a:r>
            <a:endParaRPr lang="en-US" sz="2400" b="1" dirty="0">
              <a:solidFill>
                <a:srgbClr val="0070C0"/>
              </a:solidFill>
              <a:latin typeface="Bell MT" pitchFamily="18" charset="0"/>
            </a:endParaRPr>
          </a:p>
        </p:txBody>
      </p:sp>
    </p:spTree>
    <p:extLst>
      <p:ext uri="{BB962C8B-B14F-4D97-AF65-F5344CB8AC3E}">
        <p14:creationId xmlns="" xmlns:p14="http://schemas.microsoft.com/office/powerpoint/2010/main" val="294328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4390" y="2122170"/>
            <a:ext cx="7216140" cy="2585323"/>
          </a:xfrm>
          <a:prstGeom prst="rect">
            <a:avLst/>
          </a:prstGeom>
        </p:spPr>
        <p:txBody>
          <a:bodyPr wrap="square">
            <a:spAutoFit/>
          </a:bodyPr>
          <a:lstStyle/>
          <a:p>
            <a:pPr algn="just"/>
            <a:r>
              <a:rPr lang="en-US" dirty="0"/>
              <a:t>As a consequence of gene amplification in the same cell, the unique function of each two-component system requires that evolution maintain strict monogamous interactions between protein partners. </a:t>
            </a:r>
            <a:r>
              <a:rPr lang="en-US" dirty="0" smtClean="0"/>
              <a:t>This </a:t>
            </a:r>
            <a:r>
              <a:rPr lang="en-US" dirty="0"/>
              <a:t>necessitates that the partner proteins interact in the same way regardless of the signaling pathway. These constraints confine the evolutionary choices of amino acid changes in both partners at any position in the interaction surface. Limited choices are revealed as high-covariance positions between partners in statistical analyses of large two-component system databases</a:t>
            </a:r>
          </a:p>
        </p:txBody>
      </p:sp>
      <p:sp>
        <p:nvSpPr>
          <p:cNvPr id="4" name="Rectangle 3"/>
          <p:cNvSpPr/>
          <p:nvPr/>
        </p:nvSpPr>
        <p:spPr>
          <a:xfrm>
            <a:off x="948690" y="1091427"/>
            <a:ext cx="6781800" cy="461665"/>
          </a:xfrm>
          <a:prstGeom prst="rect">
            <a:avLst/>
          </a:prstGeom>
        </p:spPr>
        <p:txBody>
          <a:bodyPr wrap="square">
            <a:spAutoFit/>
          </a:bodyPr>
          <a:lstStyle/>
          <a:p>
            <a:r>
              <a:rPr lang="en-US" sz="2400" b="1" dirty="0" smtClean="0">
                <a:solidFill>
                  <a:srgbClr val="0070C0"/>
                </a:solidFill>
                <a:latin typeface="Bell MT" pitchFamily="18" charset="0"/>
              </a:rPr>
              <a:t>Co-variance can determine interaction specificity</a:t>
            </a:r>
            <a:endParaRPr lang="en-US" sz="2400" b="1" dirty="0">
              <a:solidFill>
                <a:srgbClr val="0070C0"/>
              </a:solidFill>
              <a:latin typeface="Bell MT" pitchFamily="18" charset="0"/>
            </a:endParaRPr>
          </a:p>
        </p:txBody>
      </p:sp>
    </p:spTree>
    <p:extLst>
      <p:ext uri="{BB962C8B-B14F-4D97-AF65-F5344CB8AC3E}">
        <p14:creationId xmlns="" xmlns:p14="http://schemas.microsoft.com/office/powerpoint/2010/main" val="2798419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2057400" y="28956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직사각형 4"/>
          <p:cNvSpPr/>
          <p:nvPr/>
        </p:nvSpPr>
        <p:spPr>
          <a:xfrm>
            <a:off x="2324100" y="26670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6" name="직사각형 5"/>
          <p:cNvSpPr/>
          <p:nvPr/>
        </p:nvSpPr>
        <p:spPr>
          <a:xfrm>
            <a:off x="32385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18" name="TextBox 17"/>
          <p:cNvSpPr txBox="1"/>
          <p:nvPr/>
        </p:nvSpPr>
        <p:spPr>
          <a:xfrm>
            <a:off x="1143000" y="2705100"/>
            <a:ext cx="697627"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EnvZ</a:t>
            </a:r>
            <a:endParaRPr lang="en-US" dirty="0">
              <a:solidFill>
                <a:srgbClr val="0070C0"/>
              </a:solidFill>
              <a:latin typeface="Times New Roman" pitchFamily="18" charset="0"/>
              <a:cs typeface="Times New Roman" pitchFamily="18" charset="0"/>
            </a:endParaRPr>
          </a:p>
        </p:txBody>
      </p:sp>
      <p:sp>
        <p:nvSpPr>
          <p:cNvPr id="19" name="TextBox 18"/>
          <p:cNvSpPr txBox="1"/>
          <p:nvPr/>
        </p:nvSpPr>
        <p:spPr>
          <a:xfrm>
            <a:off x="1905000" y="1752600"/>
            <a:ext cx="1729961"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Kinase</a:t>
            </a:r>
            <a:endParaRPr lang="en-US" dirty="0">
              <a:latin typeface="Times New Roman" pitchFamily="18" charset="0"/>
              <a:cs typeface="Times New Roman" pitchFamily="18" charset="0"/>
            </a:endParaRPr>
          </a:p>
        </p:txBody>
      </p:sp>
      <p:sp>
        <p:nvSpPr>
          <p:cNvPr id="20" name="TextBox 19"/>
          <p:cNvSpPr txBox="1"/>
          <p:nvPr/>
        </p:nvSpPr>
        <p:spPr>
          <a:xfrm>
            <a:off x="5448300" y="1714500"/>
            <a:ext cx="2037737" cy="369332"/>
          </a:xfrm>
          <a:prstGeom prst="rect">
            <a:avLst/>
          </a:prstGeom>
          <a:noFill/>
        </p:spPr>
        <p:txBody>
          <a:bodyPr wrap="none" rtlCol="0">
            <a:spAutoFit/>
          </a:bodyPr>
          <a:lstStyle/>
          <a:p>
            <a:r>
              <a:rPr lang="en-US" dirty="0" smtClean="0">
                <a:latin typeface="Times New Roman" pitchFamily="18" charset="0"/>
                <a:cs typeface="Times New Roman" pitchFamily="18" charset="0"/>
              </a:rPr>
              <a:t>Response Regulator</a:t>
            </a:r>
            <a:endParaRPr lang="en-US" dirty="0">
              <a:latin typeface="Times New Roman" pitchFamily="18" charset="0"/>
              <a:cs typeface="Times New Roman" pitchFamily="18" charset="0"/>
            </a:endParaRPr>
          </a:p>
        </p:txBody>
      </p:sp>
      <p:sp>
        <p:nvSpPr>
          <p:cNvPr id="21" name="직사각형 20"/>
          <p:cNvSpPr/>
          <p:nvPr/>
        </p:nvSpPr>
        <p:spPr>
          <a:xfrm>
            <a:off x="54102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22" name="TextBox 21"/>
          <p:cNvSpPr txBox="1"/>
          <p:nvPr/>
        </p:nvSpPr>
        <p:spPr>
          <a:xfrm>
            <a:off x="6667500" y="2716768"/>
            <a:ext cx="800219"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OmpR</a:t>
            </a:r>
            <a:endParaRPr lang="en-US" dirty="0">
              <a:solidFill>
                <a:srgbClr val="0070C0"/>
              </a:solidFill>
              <a:latin typeface="Times New Roman" pitchFamily="18" charset="0"/>
              <a:cs typeface="Times New Roman" pitchFamily="18" charset="0"/>
            </a:endParaRPr>
          </a:p>
        </p:txBody>
      </p:sp>
      <p:cxnSp>
        <p:nvCxnSpPr>
          <p:cNvPr id="23" name="직선 연결선 22"/>
          <p:cNvCxnSpPr/>
          <p:nvPr/>
        </p:nvCxnSpPr>
        <p:spPr>
          <a:xfrm>
            <a:off x="2057400" y="3771900"/>
            <a:ext cx="25146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2324100" y="3543300"/>
            <a:ext cx="8382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25" name="직사각형 24"/>
          <p:cNvSpPr/>
          <p:nvPr/>
        </p:nvSpPr>
        <p:spPr>
          <a:xfrm>
            <a:off x="3238500" y="3543300"/>
            <a:ext cx="10668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26" name="TextBox 25"/>
          <p:cNvSpPr txBox="1"/>
          <p:nvPr/>
        </p:nvSpPr>
        <p:spPr>
          <a:xfrm>
            <a:off x="990600" y="3581400"/>
            <a:ext cx="945515"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CC1181</a:t>
            </a:r>
            <a:endParaRPr lang="en-US" dirty="0">
              <a:solidFill>
                <a:srgbClr val="FF0000"/>
              </a:solidFill>
              <a:latin typeface="Times New Roman" pitchFamily="18" charset="0"/>
              <a:cs typeface="Times New Roman" pitchFamily="18" charset="0"/>
            </a:endParaRPr>
          </a:p>
        </p:txBody>
      </p:sp>
      <p:sp>
        <p:nvSpPr>
          <p:cNvPr id="27" name="직사각형 26"/>
          <p:cNvSpPr/>
          <p:nvPr/>
        </p:nvSpPr>
        <p:spPr>
          <a:xfrm>
            <a:off x="5410200" y="3543300"/>
            <a:ext cx="10668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28" name="TextBox 27"/>
          <p:cNvSpPr txBox="1"/>
          <p:nvPr/>
        </p:nvSpPr>
        <p:spPr>
          <a:xfrm>
            <a:off x="6629400" y="3593068"/>
            <a:ext cx="945515"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CC1182</a:t>
            </a:r>
            <a:endParaRPr lang="en-US" dirty="0">
              <a:solidFill>
                <a:srgbClr val="FF0000"/>
              </a:solidFill>
              <a:latin typeface="Times New Roman" pitchFamily="18" charset="0"/>
              <a:cs typeface="Times New Roman" pitchFamily="18" charset="0"/>
            </a:endParaRPr>
          </a:p>
        </p:txBody>
      </p:sp>
      <p:cxnSp>
        <p:nvCxnSpPr>
          <p:cNvPr id="29" name="직선 연결선 28"/>
          <p:cNvCxnSpPr/>
          <p:nvPr/>
        </p:nvCxnSpPr>
        <p:spPr>
          <a:xfrm>
            <a:off x="2057400" y="46482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직사각형 29"/>
          <p:cNvSpPr/>
          <p:nvPr/>
        </p:nvSpPr>
        <p:spPr>
          <a:xfrm>
            <a:off x="2324100" y="4419600"/>
            <a:ext cx="8382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31" name="직사각형 30"/>
          <p:cNvSpPr/>
          <p:nvPr/>
        </p:nvSpPr>
        <p:spPr>
          <a:xfrm>
            <a:off x="3238500" y="4419600"/>
            <a:ext cx="10668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32" name="TextBox 31"/>
          <p:cNvSpPr txBox="1"/>
          <p:nvPr/>
        </p:nvSpPr>
        <p:spPr>
          <a:xfrm>
            <a:off x="1182469" y="4457700"/>
            <a:ext cx="646331"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RstB</a:t>
            </a:r>
            <a:endParaRPr lang="en-US" dirty="0">
              <a:solidFill>
                <a:srgbClr val="00B050"/>
              </a:solidFill>
              <a:latin typeface="Times New Roman" pitchFamily="18" charset="0"/>
              <a:cs typeface="Times New Roman" pitchFamily="18" charset="0"/>
            </a:endParaRPr>
          </a:p>
        </p:txBody>
      </p:sp>
      <p:sp>
        <p:nvSpPr>
          <p:cNvPr id="33" name="직사각형 32"/>
          <p:cNvSpPr/>
          <p:nvPr/>
        </p:nvSpPr>
        <p:spPr>
          <a:xfrm>
            <a:off x="5410200" y="4419600"/>
            <a:ext cx="10668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34" name="TextBox 33"/>
          <p:cNvSpPr txBox="1"/>
          <p:nvPr/>
        </p:nvSpPr>
        <p:spPr>
          <a:xfrm>
            <a:off x="6694145" y="4469368"/>
            <a:ext cx="659155"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RstA</a:t>
            </a:r>
            <a:endParaRPr lang="en-US" dirty="0">
              <a:solidFill>
                <a:srgbClr val="00B050"/>
              </a:solidFill>
              <a:latin typeface="Times New Roman" pitchFamily="18" charset="0"/>
              <a:cs typeface="Times New Roman" pitchFamily="18" charset="0"/>
            </a:endParaRPr>
          </a:p>
        </p:txBody>
      </p:sp>
      <p:cxnSp>
        <p:nvCxnSpPr>
          <p:cNvPr id="36" name="직선 연결선 35"/>
          <p:cNvCxnSpPr/>
          <p:nvPr/>
        </p:nvCxnSpPr>
        <p:spPr>
          <a:xfrm>
            <a:off x="1066800" y="2286000"/>
            <a:ext cx="3505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a:off x="5143500" y="2286000"/>
            <a:ext cx="2590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직사각형 39"/>
          <p:cNvSpPr/>
          <p:nvPr/>
        </p:nvSpPr>
        <p:spPr>
          <a:xfrm>
            <a:off x="800100" y="5753100"/>
            <a:ext cx="5721310" cy="369332"/>
          </a:xfrm>
          <a:prstGeom prst="rect">
            <a:avLst/>
          </a:prstGeom>
        </p:spPr>
        <p:txBody>
          <a:bodyPr wrap="none">
            <a:spAutoFit/>
          </a:bodyPr>
          <a:lstStyle/>
          <a:p>
            <a:r>
              <a:rPr lang="en-US" dirty="0" smtClean="0">
                <a:sym typeface="Wingdings" pitchFamily="2" charset="2"/>
              </a:rPr>
              <a:t> </a:t>
            </a:r>
            <a:r>
              <a:rPr lang="en-US" dirty="0" smtClean="0"/>
              <a:t>Which domain/residues are determining the specificity?</a:t>
            </a:r>
            <a:endParaRPr lang="en-US" dirty="0"/>
          </a:p>
        </p:txBody>
      </p:sp>
      <p:sp>
        <p:nvSpPr>
          <p:cNvPr id="41" name="TextBox 40"/>
          <p:cNvSpPr txBox="1"/>
          <p:nvPr/>
        </p:nvSpPr>
        <p:spPr>
          <a:xfrm>
            <a:off x="2514600" y="495300"/>
            <a:ext cx="4236353" cy="461665"/>
          </a:xfrm>
          <a:prstGeom prst="rect">
            <a:avLst/>
          </a:prstGeom>
          <a:noFill/>
        </p:spPr>
        <p:txBody>
          <a:bodyPr wrap="none" rtlCol="0">
            <a:spAutoFit/>
          </a:bodyPr>
          <a:lstStyle/>
          <a:p>
            <a:r>
              <a:rPr lang="en-US" sz="2400" b="1" dirty="0" smtClean="0">
                <a:solidFill>
                  <a:srgbClr val="0070C0"/>
                </a:solidFill>
                <a:latin typeface="Bell MT" pitchFamily="18" charset="0"/>
              </a:rPr>
              <a:t>Exquisite specificity of TCS </a:t>
            </a:r>
            <a:endParaRPr lang="en-US" sz="2400" b="1" dirty="0">
              <a:solidFill>
                <a:srgbClr val="0070C0"/>
              </a:solidFill>
              <a:latin typeface="Bell MT"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2057400" y="28956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직사각형 4"/>
          <p:cNvSpPr/>
          <p:nvPr/>
        </p:nvSpPr>
        <p:spPr>
          <a:xfrm>
            <a:off x="2324100" y="26670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6" name="직사각형 5"/>
          <p:cNvSpPr/>
          <p:nvPr/>
        </p:nvSpPr>
        <p:spPr>
          <a:xfrm>
            <a:off x="32385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18" name="TextBox 17"/>
          <p:cNvSpPr txBox="1"/>
          <p:nvPr/>
        </p:nvSpPr>
        <p:spPr>
          <a:xfrm>
            <a:off x="1143000" y="2705100"/>
            <a:ext cx="697627"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EnvZ</a:t>
            </a:r>
            <a:endParaRPr lang="en-US" dirty="0">
              <a:solidFill>
                <a:srgbClr val="0070C0"/>
              </a:solidFill>
              <a:latin typeface="Times New Roman" pitchFamily="18" charset="0"/>
              <a:cs typeface="Times New Roman" pitchFamily="18" charset="0"/>
            </a:endParaRPr>
          </a:p>
        </p:txBody>
      </p:sp>
      <p:sp>
        <p:nvSpPr>
          <p:cNvPr id="19" name="TextBox 18"/>
          <p:cNvSpPr txBox="1"/>
          <p:nvPr/>
        </p:nvSpPr>
        <p:spPr>
          <a:xfrm>
            <a:off x="1485900" y="1752600"/>
            <a:ext cx="1729961"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Kinase</a:t>
            </a:r>
            <a:endParaRPr lang="en-US" dirty="0">
              <a:latin typeface="Times New Roman" pitchFamily="18" charset="0"/>
              <a:cs typeface="Times New Roman" pitchFamily="18" charset="0"/>
            </a:endParaRPr>
          </a:p>
        </p:txBody>
      </p:sp>
      <p:cxnSp>
        <p:nvCxnSpPr>
          <p:cNvPr id="36" name="직선 연결선 35"/>
          <p:cNvCxnSpPr/>
          <p:nvPr/>
        </p:nvCxnSpPr>
        <p:spPr>
          <a:xfrm>
            <a:off x="1066800" y="2286000"/>
            <a:ext cx="3505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54866" y="495300"/>
            <a:ext cx="7136634" cy="461665"/>
          </a:xfrm>
          <a:prstGeom prst="rect">
            <a:avLst/>
          </a:prstGeom>
          <a:noFill/>
        </p:spPr>
        <p:txBody>
          <a:bodyPr wrap="none" rtlCol="0">
            <a:spAutoFit/>
          </a:bodyPr>
          <a:lstStyle/>
          <a:p>
            <a:r>
              <a:rPr lang="en-US" sz="2400" b="1" dirty="0" smtClean="0">
                <a:solidFill>
                  <a:srgbClr val="0070C0"/>
                </a:solidFill>
                <a:latin typeface="Bell MT" pitchFamily="18" charset="0"/>
              </a:rPr>
              <a:t>Analysis of domain-level </a:t>
            </a:r>
            <a:r>
              <a:rPr lang="en-US" sz="2400" b="1" dirty="0" err="1" smtClean="0">
                <a:solidFill>
                  <a:srgbClr val="0070C0"/>
                </a:solidFill>
                <a:latin typeface="Bell MT" pitchFamily="18" charset="0"/>
              </a:rPr>
              <a:t>chimeric</a:t>
            </a:r>
            <a:r>
              <a:rPr lang="en-US" sz="2400" b="1" dirty="0" smtClean="0">
                <a:solidFill>
                  <a:srgbClr val="0070C0"/>
                </a:solidFill>
                <a:latin typeface="Bell MT" pitchFamily="18" charset="0"/>
              </a:rPr>
              <a:t> </a:t>
            </a:r>
            <a:r>
              <a:rPr lang="en-US" sz="2400" b="1" dirty="0" err="1" smtClean="0">
                <a:solidFill>
                  <a:srgbClr val="0070C0"/>
                </a:solidFill>
                <a:latin typeface="Bell MT" pitchFamily="18" charset="0"/>
              </a:rPr>
              <a:t>histidine</a:t>
            </a:r>
            <a:r>
              <a:rPr lang="en-US" sz="2400" b="1" dirty="0" smtClean="0">
                <a:solidFill>
                  <a:srgbClr val="0070C0"/>
                </a:solidFill>
                <a:latin typeface="Bell MT" pitchFamily="18" charset="0"/>
              </a:rPr>
              <a:t> </a:t>
            </a:r>
            <a:r>
              <a:rPr lang="en-US" sz="2400" b="1" dirty="0" err="1" smtClean="0">
                <a:solidFill>
                  <a:srgbClr val="0070C0"/>
                </a:solidFill>
                <a:latin typeface="Bell MT" pitchFamily="18" charset="0"/>
              </a:rPr>
              <a:t>kinases</a:t>
            </a:r>
            <a:endParaRPr lang="en-US" sz="2400" b="1" dirty="0">
              <a:solidFill>
                <a:srgbClr val="0070C0"/>
              </a:solidFill>
              <a:latin typeface="Bell MT" pitchFamily="18" charset="0"/>
            </a:endParaRPr>
          </a:p>
        </p:txBody>
      </p:sp>
      <p:sp>
        <p:nvSpPr>
          <p:cNvPr id="37" name="TextBox 36"/>
          <p:cNvSpPr txBox="1"/>
          <p:nvPr/>
        </p:nvSpPr>
        <p:spPr>
          <a:xfrm>
            <a:off x="5600700" y="1714500"/>
            <a:ext cx="2037737" cy="369332"/>
          </a:xfrm>
          <a:prstGeom prst="rect">
            <a:avLst/>
          </a:prstGeom>
          <a:noFill/>
        </p:spPr>
        <p:txBody>
          <a:bodyPr wrap="none" rtlCol="0">
            <a:spAutoFit/>
          </a:bodyPr>
          <a:lstStyle/>
          <a:p>
            <a:r>
              <a:rPr lang="en-US" dirty="0" smtClean="0">
                <a:latin typeface="Times New Roman" pitchFamily="18" charset="0"/>
                <a:cs typeface="Times New Roman" pitchFamily="18" charset="0"/>
              </a:rPr>
              <a:t>Response Regulator</a:t>
            </a:r>
            <a:endParaRPr lang="en-US" dirty="0">
              <a:latin typeface="Times New Roman" pitchFamily="18" charset="0"/>
              <a:cs typeface="Times New Roman" pitchFamily="18" charset="0"/>
            </a:endParaRPr>
          </a:p>
        </p:txBody>
      </p:sp>
      <p:sp>
        <p:nvSpPr>
          <p:cNvPr id="39" name="직사각형 38"/>
          <p:cNvSpPr/>
          <p:nvPr/>
        </p:nvSpPr>
        <p:spPr>
          <a:xfrm>
            <a:off x="55626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2" name="TextBox 41"/>
          <p:cNvSpPr txBox="1"/>
          <p:nvPr/>
        </p:nvSpPr>
        <p:spPr>
          <a:xfrm>
            <a:off x="6819900" y="2716768"/>
            <a:ext cx="800219"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OmpR</a:t>
            </a:r>
            <a:endParaRPr lang="en-US" dirty="0">
              <a:solidFill>
                <a:srgbClr val="0070C0"/>
              </a:solidFill>
              <a:latin typeface="Times New Roman" pitchFamily="18" charset="0"/>
              <a:cs typeface="Times New Roman" pitchFamily="18" charset="0"/>
            </a:endParaRPr>
          </a:p>
        </p:txBody>
      </p:sp>
      <p:sp>
        <p:nvSpPr>
          <p:cNvPr id="43" name="직사각형 42"/>
          <p:cNvSpPr/>
          <p:nvPr/>
        </p:nvSpPr>
        <p:spPr>
          <a:xfrm>
            <a:off x="5562600" y="3543300"/>
            <a:ext cx="10668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4" name="TextBox 43"/>
          <p:cNvSpPr txBox="1"/>
          <p:nvPr/>
        </p:nvSpPr>
        <p:spPr>
          <a:xfrm>
            <a:off x="6781800" y="3593068"/>
            <a:ext cx="945515"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CC1182</a:t>
            </a:r>
            <a:endParaRPr lang="en-US" dirty="0">
              <a:solidFill>
                <a:srgbClr val="FF0000"/>
              </a:solidFill>
              <a:latin typeface="Times New Roman" pitchFamily="18" charset="0"/>
              <a:cs typeface="Times New Roman" pitchFamily="18" charset="0"/>
            </a:endParaRPr>
          </a:p>
        </p:txBody>
      </p:sp>
      <p:sp>
        <p:nvSpPr>
          <p:cNvPr id="45" name="직사각형 44"/>
          <p:cNvSpPr/>
          <p:nvPr/>
        </p:nvSpPr>
        <p:spPr>
          <a:xfrm>
            <a:off x="5562600" y="4419600"/>
            <a:ext cx="10668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6" name="TextBox 45"/>
          <p:cNvSpPr txBox="1"/>
          <p:nvPr/>
        </p:nvSpPr>
        <p:spPr>
          <a:xfrm>
            <a:off x="6846545" y="4469368"/>
            <a:ext cx="659155"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RstA</a:t>
            </a:r>
            <a:endParaRPr lang="en-US" dirty="0">
              <a:solidFill>
                <a:srgbClr val="00B050"/>
              </a:solidFill>
              <a:latin typeface="Times New Roman" pitchFamily="18" charset="0"/>
              <a:cs typeface="Times New Roman" pitchFamily="18" charset="0"/>
            </a:endParaRPr>
          </a:p>
        </p:txBody>
      </p:sp>
      <p:cxnSp>
        <p:nvCxnSpPr>
          <p:cNvPr id="47" name="직선 연결선 46"/>
          <p:cNvCxnSpPr/>
          <p:nvPr/>
        </p:nvCxnSpPr>
        <p:spPr>
          <a:xfrm>
            <a:off x="5295900" y="2286000"/>
            <a:ext cx="2590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2"/>
          <a:srcRect/>
          <a:stretch>
            <a:fillRect/>
          </a:stretch>
        </p:blipFill>
        <p:spPr bwMode="auto">
          <a:xfrm>
            <a:off x="1790700" y="3581400"/>
            <a:ext cx="2324100" cy="284702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85900" y="1752600"/>
            <a:ext cx="2685351"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Kinase</a:t>
            </a:r>
            <a:r>
              <a:rPr lang="en-US" dirty="0" smtClean="0">
                <a:latin typeface="Times New Roman" pitchFamily="18" charset="0"/>
                <a:cs typeface="Times New Roman" pitchFamily="18" charset="0"/>
              </a:rPr>
              <a:t>; chimeras</a:t>
            </a:r>
            <a:endParaRPr lang="en-US" dirty="0">
              <a:latin typeface="Times New Roman" pitchFamily="18" charset="0"/>
              <a:cs typeface="Times New Roman" pitchFamily="18" charset="0"/>
            </a:endParaRPr>
          </a:p>
        </p:txBody>
      </p:sp>
      <p:cxnSp>
        <p:nvCxnSpPr>
          <p:cNvPr id="23" name="직선 연결선 22"/>
          <p:cNvCxnSpPr/>
          <p:nvPr/>
        </p:nvCxnSpPr>
        <p:spPr>
          <a:xfrm>
            <a:off x="2057400" y="28956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2324100" y="2667000"/>
            <a:ext cx="8382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25" name="직사각형 24"/>
          <p:cNvSpPr/>
          <p:nvPr/>
        </p:nvSpPr>
        <p:spPr>
          <a:xfrm>
            <a:off x="3238500" y="2667000"/>
            <a:ext cx="1066800" cy="4572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26" name="TextBox 25"/>
          <p:cNvSpPr txBox="1"/>
          <p:nvPr/>
        </p:nvSpPr>
        <p:spPr>
          <a:xfrm>
            <a:off x="457200" y="2705100"/>
            <a:ext cx="1535420"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CC1181</a:t>
            </a:r>
            <a:r>
              <a:rPr lang="en-US" dirty="0" smtClean="0">
                <a:latin typeface="Times New Roman" pitchFamily="18" charset="0"/>
                <a:cs typeface="Times New Roman" pitchFamily="18" charset="0"/>
              </a:rPr>
              <a:t>-</a:t>
            </a:r>
            <a:r>
              <a:rPr lang="en-US" dirty="0" smtClean="0">
                <a:solidFill>
                  <a:schemeClr val="accent1"/>
                </a:solidFill>
                <a:latin typeface="Times New Roman" pitchFamily="18" charset="0"/>
                <a:cs typeface="Times New Roman" pitchFamily="18" charset="0"/>
              </a:rPr>
              <a:t>EnvZ</a:t>
            </a:r>
            <a:endParaRPr lang="en-US" dirty="0">
              <a:solidFill>
                <a:schemeClr val="accent1"/>
              </a:solidFill>
              <a:latin typeface="Times New Roman" pitchFamily="18" charset="0"/>
              <a:cs typeface="Times New Roman" pitchFamily="18" charset="0"/>
            </a:endParaRPr>
          </a:p>
        </p:txBody>
      </p:sp>
      <p:cxnSp>
        <p:nvCxnSpPr>
          <p:cNvPr id="36" name="직선 연결선 35"/>
          <p:cNvCxnSpPr/>
          <p:nvPr/>
        </p:nvCxnSpPr>
        <p:spPr>
          <a:xfrm>
            <a:off x="1066800" y="2286000"/>
            <a:ext cx="3505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54866" y="495300"/>
            <a:ext cx="7136634" cy="461665"/>
          </a:xfrm>
          <a:prstGeom prst="rect">
            <a:avLst/>
          </a:prstGeom>
          <a:noFill/>
        </p:spPr>
        <p:txBody>
          <a:bodyPr wrap="none" rtlCol="0">
            <a:spAutoFit/>
          </a:bodyPr>
          <a:lstStyle/>
          <a:p>
            <a:r>
              <a:rPr lang="en-US" sz="2400" b="1" dirty="0" smtClean="0">
                <a:solidFill>
                  <a:srgbClr val="0070C0"/>
                </a:solidFill>
                <a:latin typeface="Bell MT" pitchFamily="18" charset="0"/>
              </a:rPr>
              <a:t>Analysis of domain-level </a:t>
            </a:r>
            <a:r>
              <a:rPr lang="en-US" sz="2400" b="1" dirty="0" err="1" smtClean="0">
                <a:solidFill>
                  <a:srgbClr val="0070C0"/>
                </a:solidFill>
                <a:latin typeface="Bell MT" pitchFamily="18" charset="0"/>
              </a:rPr>
              <a:t>chimeric</a:t>
            </a:r>
            <a:r>
              <a:rPr lang="en-US" sz="2400" b="1" dirty="0" smtClean="0">
                <a:solidFill>
                  <a:srgbClr val="0070C0"/>
                </a:solidFill>
                <a:latin typeface="Bell MT" pitchFamily="18" charset="0"/>
              </a:rPr>
              <a:t> </a:t>
            </a:r>
            <a:r>
              <a:rPr lang="en-US" sz="2400" b="1" dirty="0" err="1" smtClean="0">
                <a:solidFill>
                  <a:srgbClr val="0070C0"/>
                </a:solidFill>
                <a:latin typeface="Bell MT" pitchFamily="18" charset="0"/>
              </a:rPr>
              <a:t>histidine</a:t>
            </a:r>
            <a:r>
              <a:rPr lang="en-US" sz="2400" b="1" dirty="0" smtClean="0">
                <a:solidFill>
                  <a:srgbClr val="0070C0"/>
                </a:solidFill>
                <a:latin typeface="Bell MT" pitchFamily="18" charset="0"/>
              </a:rPr>
              <a:t> </a:t>
            </a:r>
            <a:r>
              <a:rPr lang="en-US" sz="2400" b="1" dirty="0" err="1" smtClean="0">
                <a:solidFill>
                  <a:srgbClr val="0070C0"/>
                </a:solidFill>
                <a:latin typeface="Bell MT" pitchFamily="18" charset="0"/>
              </a:rPr>
              <a:t>kinases</a:t>
            </a:r>
            <a:endParaRPr lang="en-US" sz="2400" b="1" dirty="0">
              <a:solidFill>
                <a:srgbClr val="0070C0"/>
              </a:solidFill>
              <a:latin typeface="Bell MT" pitchFamily="18" charset="0"/>
            </a:endParaRPr>
          </a:p>
        </p:txBody>
      </p:sp>
      <p:sp>
        <p:nvSpPr>
          <p:cNvPr id="37" name="TextBox 36"/>
          <p:cNvSpPr txBox="1"/>
          <p:nvPr/>
        </p:nvSpPr>
        <p:spPr>
          <a:xfrm>
            <a:off x="5600700" y="1714500"/>
            <a:ext cx="2037737" cy="369332"/>
          </a:xfrm>
          <a:prstGeom prst="rect">
            <a:avLst/>
          </a:prstGeom>
          <a:noFill/>
        </p:spPr>
        <p:txBody>
          <a:bodyPr wrap="none" rtlCol="0">
            <a:spAutoFit/>
          </a:bodyPr>
          <a:lstStyle/>
          <a:p>
            <a:r>
              <a:rPr lang="en-US" dirty="0" smtClean="0">
                <a:latin typeface="Times New Roman" pitchFamily="18" charset="0"/>
                <a:cs typeface="Times New Roman" pitchFamily="18" charset="0"/>
              </a:rPr>
              <a:t>Response Regulator</a:t>
            </a:r>
            <a:endParaRPr lang="en-US" dirty="0">
              <a:latin typeface="Times New Roman" pitchFamily="18" charset="0"/>
              <a:cs typeface="Times New Roman" pitchFamily="18" charset="0"/>
            </a:endParaRPr>
          </a:p>
        </p:txBody>
      </p:sp>
      <p:sp>
        <p:nvSpPr>
          <p:cNvPr id="39" name="직사각형 38"/>
          <p:cNvSpPr/>
          <p:nvPr/>
        </p:nvSpPr>
        <p:spPr>
          <a:xfrm>
            <a:off x="55626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2" name="TextBox 41"/>
          <p:cNvSpPr txBox="1"/>
          <p:nvPr/>
        </p:nvSpPr>
        <p:spPr>
          <a:xfrm>
            <a:off x="6819900" y="2716768"/>
            <a:ext cx="800219"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OmpR</a:t>
            </a:r>
            <a:endParaRPr lang="en-US" dirty="0">
              <a:solidFill>
                <a:srgbClr val="0070C0"/>
              </a:solidFill>
              <a:latin typeface="Times New Roman" pitchFamily="18" charset="0"/>
              <a:cs typeface="Times New Roman" pitchFamily="18" charset="0"/>
            </a:endParaRPr>
          </a:p>
        </p:txBody>
      </p:sp>
      <p:sp>
        <p:nvSpPr>
          <p:cNvPr id="43" name="직사각형 42"/>
          <p:cNvSpPr/>
          <p:nvPr/>
        </p:nvSpPr>
        <p:spPr>
          <a:xfrm>
            <a:off x="5562600" y="3543300"/>
            <a:ext cx="10668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4" name="TextBox 43"/>
          <p:cNvSpPr txBox="1"/>
          <p:nvPr/>
        </p:nvSpPr>
        <p:spPr>
          <a:xfrm>
            <a:off x="6781800" y="3593068"/>
            <a:ext cx="945515"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CC1182</a:t>
            </a:r>
            <a:endParaRPr lang="en-US" dirty="0">
              <a:solidFill>
                <a:srgbClr val="FF0000"/>
              </a:solidFill>
              <a:latin typeface="Times New Roman" pitchFamily="18" charset="0"/>
              <a:cs typeface="Times New Roman" pitchFamily="18" charset="0"/>
            </a:endParaRPr>
          </a:p>
        </p:txBody>
      </p:sp>
      <p:sp>
        <p:nvSpPr>
          <p:cNvPr id="45" name="직사각형 44"/>
          <p:cNvSpPr/>
          <p:nvPr/>
        </p:nvSpPr>
        <p:spPr>
          <a:xfrm>
            <a:off x="5562600" y="4419600"/>
            <a:ext cx="10668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6" name="TextBox 45"/>
          <p:cNvSpPr txBox="1"/>
          <p:nvPr/>
        </p:nvSpPr>
        <p:spPr>
          <a:xfrm>
            <a:off x="6846545" y="4469368"/>
            <a:ext cx="659155"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RstA</a:t>
            </a:r>
            <a:endParaRPr lang="en-US" dirty="0">
              <a:solidFill>
                <a:srgbClr val="00B050"/>
              </a:solidFill>
              <a:latin typeface="Times New Roman" pitchFamily="18" charset="0"/>
              <a:cs typeface="Times New Roman" pitchFamily="18" charset="0"/>
            </a:endParaRPr>
          </a:p>
        </p:txBody>
      </p:sp>
      <p:cxnSp>
        <p:nvCxnSpPr>
          <p:cNvPr id="47" name="직선 연결선 46"/>
          <p:cNvCxnSpPr/>
          <p:nvPr/>
        </p:nvCxnSpPr>
        <p:spPr>
          <a:xfrm>
            <a:off x="5295900" y="2286000"/>
            <a:ext cx="2590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2"/>
          <a:srcRect/>
          <a:stretch>
            <a:fillRect/>
          </a:stretch>
        </p:blipFill>
        <p:spPr bwMode="auto">
          <a:xfrm>
            <a:off x="2057400" y="3505200"/>
            <a:ext cx="1714500" cy="2982366"/>
          </a:xfrm>
          <a:prstGeom prst="rect">
            <a:avLst/>
          </a:prstGeom>
          <a:noFill/>
          <a:ln w="9525">
            <a:noFill/>
            <a:miter lim="800000"/>
            <a:headEnd/>
            <a:tailEnd/>
          </a:ln>
          <a:effectLst/>
        </p:spPr>
      </p:pic>
      <p:pic>
        <p:nvPicPr>
          <p:cNvPr id="28" name="Picture 3"/>
          <p:cNvPicPr>
            <a:picLocks noChangeAspect="1" noChangeArrowheads="1"/>
          </p:cNvPicPr>
          <p:nvPr/>
        </p:nvPicPr>
        <p:blipFill>
          <a:blip r:embed="rId3"/>
          <a:srcRect/>
          <a:stretch>
            <a:fillRect/>
          </a:stretch>
        </p:blipFill>
        <p:spPr bwMode="auto">
          <a:xfrm>
            <a:off x="1333500" y="5448300"/>
            <a:ext cx="800100" cy="92952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85900" y="1752600"/>
            <a:ext cx="2685351"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Kinase</a:t>
            </a:r>
            <a:r>
              <a:rPr lang="en-US" dirty="0" smtClean="0">
                <a:latin typeface="Times New Roman" pitchFamily="18" charset="0"/>
                <a:cs typeface="Times New Roman" pitchFamily="18" charset="0"/>
              </a:rPr>
              <a:t>; chimeras</a:t>
            </a:r>
            <a:endParaRPr lang="en-US" dirty="0">
              <a:latin typeface="Times New Roman" pitchFamily="18" charset="0"/>
              <a:cs typeface="Times New Roman" pitchFamily="18" charset="0"/>
            </a:endParaRPr>
          </a:p>
        </p:txBody>
      </p:sp>
      <p:cxnSp>
        <p:nvCxnSpPr>
          <p:cNvPr id="23" name="직선 연결선 22"/>
          <p:cNvCxnSpPr/>
          <p:nvPr/>
        </p:nvCxnSpPr>
        <p:spPr>
          <a:xfrm>
            <a:off x="2057400" y="28956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2324100" y="2667000"/>
            <a:ext cx="8382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25" name="직사각형 24"/>
          <p:cNvSpPr/>
          <p:nvPr/>
        </p:nvSpPr>
        <p:spPr>
          <a:xfrm>
            <a:off x="3238500" y="2667000"/>
            <a:ext cx="1066800" cy="4572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26" name="TextBox 25"/>
          <p:cNvSpPr txBox="1"/>
          <p:nvPr/>
        </p:nvSpPr>
        <p:spPr>
          <a:xfrm>
            <a:off x="457200" y="2705100"/>
            <a:ext cx="1293944"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RstB</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solidFill>
                  <a:schemeClr val="accent1"/>
                </a:solidFill>
                <a:latin typeface="Times New Roman" pitchFamily="18" charset="0"/>
                <a:cs typeface="Times New Roman" pitchFamily="18" charset="0"/>
              </a:rPr>
              <a:t>EnvZ</a:t>
            </a:r>
            <a:endParaRPr lang="en-US" dirty="0">
              <a:solidFill>
                <a:schemeClr val="accent1"/>
              </a:solidFill>
              <a:latin typeface="Times New Roman" pitchFamily="18" charset="0"/>
              <a:cs typeface="Times New Roman" pitchFamily="18" charset="0"/>
            </a:endParaRPr>
          </a:p>
        </p:txBody>
      </p:sp>
      <p:cxnSp>
        <p:nvCxnSpPr>
          <p:cNvPr id="36" name="직선 연결선 35"/>
          <p:cNvCxnSpPr/>
          <p:nvPr/>
        </p:nvCxnSpPr>
        <p:spPr>
          <a:xfrm>
            <a:off x="1066800" y="2286000"/>
            <a:ext cx="3505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54866" y="495300"/>
            <a:ext cx="7136634" cy="461665"/>
          </a:xfrm>
          <a:prstGeom prst="rect">
            <a:avLst/>
          </a:prstGeom>
          <a:noFill/>
        </p:spPr>
        <p:txBody>
          <a:bodyPr wrap="none" rtlCol="0">
            <a:spAutoFit/>
          </a:bodyPr>
          <a:lstStyle/>
          <a:p>
            <a:r>
              <a:rPr lang="en-US" sz="2400" b="1" dirty="0" smtClean="0">
                <a:solidFill>
                  <a:srgbClr val="0070C0"/>
                </a:solidFill>
                <a:latin typeface="Bell MT" pitchFamily="18" charset="0"/>
              </a:rPr>
              <a:t>Analysis of domain-level </a:t>
            </a:r>
            <a:r>
              <a:rPr lang="en-US" sz="2400" b="1" dirty="0" err="1" smtClean="0">
                <a:solidFill>
                  <a:srgbClr val="0070C0"/>
                </a:solidFill>
                <a:latin typeface="Bell MT" pitchFamily="18" charset="0"/>
              </a:rPr>
              <a:t>chimeric</a:t>
            </a:r>
            <a:r>
              <a:rPr lang="en-US" sz="2400" b="1" dirty="0" smtClean="0">
                <a:solidFill>
                  <a:srgbClr val="0070C0"/>
                </a:solidFill>
                <a:latin typeface="Bell MT" pitchFamily="18" charset="0"/>
              </a:rPr>
              <a:t> </a:t>
            </a:r>
            <a:r>
              <a:rPr lang="en-US" sz="2400" b="1" dirty="0" err="1" smtClean="0">
                <a:solidFill>
                  <a:srgbClr val="0070C0"/>
                </a:solidFill>
                <a:latin typeface="Bell MT" pitchFamily="18" charset="0"/>
              </a:rPr>
              <a:t>histidine</a:t>
            </a:r>
            <a:r>
              <a:rPr lang="en-US" sz="2400" b="1" dirty="0" smtClean="0">
                <a:solidFill>
                  <a:srgbClr val="0070C0"/>
                </a:solidFill>
                <a:latin typeface="Bell MT" pitchFamily="18" charset="0"/>
              </a:rPr>
              <a:t> </a:t>
            </a:r>
            <a:r>
              <a:rPr lang="en-US" sz="2400" b="1" dirty="0" err="1" smtClean="0">
                <a:solidFill>
                  <a:srgbClr val="0070C0"/>
                </a:solidFill>
                <a:latin typeface="Bell MT" pitchFamily="18" charset="0"/>
              </a:rPr>
              <a:t>kinases</a:t>
            </a:r>
            <a:endParaRPr lang="en-US" sz="2400" b="1" dirty="0">
              <a:solidFill>
                <a:srgbClr val="0070C0"/>
              </a:solidFill>
              <a:latin typeface="Bell MT" pitchFamily="18" charset="0"/>
            </a:endParaRPr>
          </a:p>
        </p:txBody>
      </p:sp>
      <p:sp>
        <p:nvSpPr>
          <p:cNvPr id="37" name="TextBox 36"/>
          <p:cNvSpPr txBox="1"/>
          <p:nvPr/>
        </p:nvSpPr>
        <p:spPr>
          <a:xfrm>
            <a:off x="5600700" y="1714500"/>
            <a:ext cx="2037737" cy="369332"/>
          </a:xfrm>
          <a:prstGeom prst="rect">
            <a:avLst/>
          </a:prstGeom>
          <a:noFill/>
        </p:spPr>
        <p:txBody>
          <a:bodyPr wrap="none" rtlCol="0">
            <a:spAutoFit/>
          </a:bodyPr>
          <a:lstStyle/>
          <a:p>
            <a:r>
              <a:rPr lang="en-US" dirty="0" smtClean="0">
                <a:latin typeface="Times New Roman" pitchFamily="18" charset="0"/>
                <a:cs typeface="Times New Roman" pitchFamily="18" charset="0"/>
              </a:rPr>
              <a:t>Response Regulator</a:t>
            </a:r>
            <a:endParaRPr lang="en-US" dirty="0">
              <a:latin typeface="Times New Roman" pitchFamily="18" charset="0"/>
              <a:cs typeface="Times New Roman" pitchFamily="18" charset="0"/>
            </a:endParaRPr>
          </a:p>
        </p:txBody>
      </p:sp>
      <p:sp>
        <p:nvSpPr>
          <p:cNvPr id="39" name="직사각형 38"/>
          <p:cNvSpPr/>
          <p:nvPr/>
        </p:nvSpPr>
        <p:spPr>
          <a:xfrm>
            <a:off x="5562600" y="2667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2" name="TextBox 41"/>
          <p:cNvSpPr txBox="1"/>
          <p:nvPr/>
        </p:nvSpPr>
        <p:spPr>
          <a:xfrm>
            <a:off x="6819900" y="2716768"/>
            <a:ext cx="800219"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OmpR</a:t>
            </a:r>
            <a:endParaRPr lang="en-US" dirty="0">
              <a:solidFill>
                <a:srgbClr val="0070C0"/>
              </a:solidFill>
              <a:latin typeface="Times New Roman" pitchFamily="18" charset="0"/>
              <a:cs typeface="Times New Roman" pitchFamily="18" charset="0"/>
            </a:endParaRPr>
          </a:p>
        </p:txBody>
      </p:sp>
      <p:sp>
        <p:nvSpPr>
          <p:cNvPr id="43" name="직사각형 42"/>
          <p:cNvSpPr/>
          <p:nvPr/>
        </p:nvSpPr>
        <p:spPr>
          <a:xfrm>
            <a:off x="5562600" y="3543300"/>
            <a:ext cx="1066800" cy="4572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4" name="TextBox 43"/>
          <p:cNvSpPr txBox="1"/>
          <p:nvPr/>
        </p:nvSpPr>
        <p:spPr>
          <a:xfrm>
            <a:off x="6781800" y="3593068"/>
            <a:ext cx="945515"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CC1182</a:t>
            </a:r>
            <a:endParaRPr lang="en-US" dirty="0">
              <a:solidFill>
                <a:srgbClr val="FF0000"/>
              </a:solidFill>
              <a:latin typeface="Times New Roman" pitchFamily="18" charset="0"/>
              <a:cs typeface="Times New Roman" pitchFamily="18" charset="0"/>
            </a:endParaRPr>
          </a:p>
        </p:txBody>
      </p:sp>
      <p:sp>
        <p:nvSpPr>
          <p:cNvPr id="45" name="직사각형 44"/>
          <p:cNvSpPr/>
          <p:nvPr/>
        </p:nvSpPr>
        <p:spPr>
          <a:xfrm>
            <a:off x="5562600" y="4419600"/>
            <a:ext cx="1066800" cy="45720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RD</a:t>
            </a:r>
            <a:endParaRPr lang="en-US" b="1" dirty="0"/>
          </a:p>
        </p:txBody>
      </p:sp>
      <p:sp>
        <p:nvSpPr>
          <p:cNvPr id="46" name="TextBox 45"/>
          <p:cNvSpPr txBox="1"/>
          <p:nvPr/>
        </p:nvSpPr>
        <p:spPr>
          <a:xfrm>
            <a:off x="6846545" y="4469368"/>
            <a:ext cx="659155"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RstA</a:t>
            </a:r>
            <a:endParaRPr lang="en-US" dirty="0">
              <a:solidFill>
                <a:srgbClr val="00B050"/>
              </a:solidFill>
              <a:latin typeface="Times New Roman" pitchFamily="18" charset="0"/>
              <a:cs typeface="Times New Roman" pitchFamily="18" charset="0"/>
            </a:endParaRPr>
          </a:p>
        </p:txBody>
      </p:sp>
      <p:cxnSp>
        <p:nvCxnSpPr>
          <p:cNvPr id="47" name="직선 연결선 46"/>
          <p:cNvCxnSpPr/>
          <p:nvPr/>
        </p:nvCxnSpPr>
        <p:spPr>
          <a:xfrm>
            <a:off x="5295900" y="2286000"/>
            <a:ext cx="2590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2"/>
          <a:srcRect/>
          <a:stretch>
            <a:fillRect/>
          </a:stretch>
        </p:blipFill>
        <p:spPr bwMode="auto">
          <a:xfrm>
            <a:off x="1333500" y="5448300"/>
            <a:ext cx="800100" cy="929528"/>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2133600" y="3560798"/>
            <a:ext cx="1600200" cy="283294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800100"/>
            <a:ext cx="4367862"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TC genes and the Environment</a:t>
            </a:r>
            <a:endParaRPr lang="en-US" sz="2400" b="1" dirty="0">
              <a:latin typeface="Times New Roman" pitchFamily="18" charset="0"/>
              <a:cs typeface="Times New Roman" pitchFamily="18" charset="0"/>
            </a:endParaRPr>
          </a:p>
        </p:txBody>
      </p:sp>
      <p:sp>
        <p:nvSpPr>
          <p:cNvPr id="3" name="Rectangle 2"/>
          <p:cNvSpPr/>
          <p:nvPr/>
        </p:nvSpPr>
        <p:spPr>
          <a:xfrm>
            <a:off x="596721" y="1463219"/>
            <a:ext cx="8153400" cy="4708981"/>
          </a:xfrm>
          <a:prstGeom prst="rect">
            <a:avLst/>
          </a:prstGeom>
        </p:spPr>
        <p:txBody>
          <a:bodyPr wrap="square">
            <a:spAutoFit/>
          </a:bodyPr>
          <a:lstStyle/>
          <a:p>
            <a:r>
              <a:rPr lang="en-US" sz="2000" dirty="0">
                <a:solidFill>
                  <a:srgbClr val="006600"/>
                </a:solidFill>
                <a:latin typeface="Times New Roman" pitchFamily="18" charset="0"/>
                <a:cs typeface="Times New Roman" pitchFamily="18" charset="0"/>
              </a:rPr>
              <a:t>T</a:t>
            </a:r>
            <a:r>
              <a:rPr lang="en-US" sz="2000" dirty="0" smtClean="0">
                <a:solidFill>
                  <a:srgbClr val="006600"/>
                </a:solidFill>
                <a:latin typeface="Times New Roman" pitchFamily="18" charset="0"/>
                <a:cs typeface="Times New Roman" pitchFamily="18" charset="0"/>
              </a:rPr>
              <a:t>he </a:t>
            </a:r>
            <a:r>
              <a:rPr lang="en-US" sz="2000" dirty="0">
                <a:solidFill>
                  <a:srgbClr val="006600"/>
                </a:solidFill>
                <a:latin typeface="Times New Roman" pitchFamily="18" charset="0"/>
                <a:cs typeface="Times New Roman" pitchFamily="18" charset="0"/>
              </a:rPr>
              <a:t>number of </a:t>
            </a:r>
            <a:r>
              <a:rPr lang="en-US" sz="2000" dirty="0" smtClean="0">
                <a:solidFill>
                  <a:srgbClr val="006600"/>
                </a:solidFill>
                <a:latin typeface="Times New Roman" pitchFamily="18" charset="0"/>
                <a:cs typeface="Times New Roman" pitchFamily="18" charset="0"/>
              </a:rPr>
              <a:t>TC genes </a:t>
            </a:r>
            <a:r>
              <a:rPr lang="en-US" sz="2000" dirty="0">
                <a:solidFill>
                  <a:srgbClr val="006600"/>
                </a:solidFill>
                <a:latin typeface="Times New Roman" pitchFamily="18" charset="0"/>
                <a:cs typeface="Times New Roman" pitchFamily="18" charset="0"/>
              </a:rPr>
              <a:t>appears to correlate strongly with ecological and environmental niches. Bacteria that live primarily in constant environments typically encode relatively few two-component signaling </a:t>
            </a:r>
            <a:r>
              <a:rPr lang="en-US" sz="2000" dirty="0" smtClean="0">
                <a:solidFill>
                  <a:srgbClr val="006600"/>
                </a:solidFill>
                <a:latin typeface="Times New Roman" pitchFamily="18" charset="0"/>
                <a:cs typeface="Times New Roman" pitchFamily="18" charset="0"/>
              </a:rPr>
              <a:t>genes. </a:t>
            </a:r>
            <a:r>
              <a:rPr lang="en-US" sz="2000" dirty="0">
                <a:solidFill>
                  <a:srgbClr val="006600"/>
                </a:solidFill>
                <a:latin typeface="Times New Roman" pitchFamily="18" charset="0"/>
                <a:cs typeface="Times New Roman" pitchFamily="18" charset="0"/>
              </a:rPr>
              <a:t>In the extreme, many obligate intracellular parasites and </a:t>
            </a:r>
            <a:r>
              <a:rPr lang="en-US" sz="2000" dirty="0" err="1">
                <a:solidFill>
                  <a:srgbClr val="006600"/>
                </a:solidFill>
                <a:latin typeface="Times New Roman" pitchFamily="18" charset="0"/>
                <a:cs typeface="Times New Roman" pitchFamily="18" charset="0"/>
              </a:rPr>
              <a:t>endosymbionts</a:t>
            </a:r>
            <a:r>
              <a:rPr lang="en-US" sz="2000" dirty="0">
                <a:solidFill>
                  <a:srgbClr val="006600"/>
                </a:solidFill>
                <a:latin typeface="Times New Roman" pitchFamily="18" charset="0"/>
                <a:cs typeface="Times New Roman" pitchFamily="18" charset="0"/>
              </a:rPr>
              <a:t> harbor only a few pathways or sometimes none at all, as with </a:t>
            </a:r>
            <a:r>
              <a:rPr lang="en-US" sz="2000" i="1" dirty="0">
                <a:solidFill>
                  <a:srgbClr val="006600"/>
                </a:solidFill>
                <a:latin typeface="Times New Roman" pitchFamily="18" charset="0"/>
                <a:cs typeface="Times New Roman" pitchFamily="18" charset="0"/>
              </a:rPr>
              <a:t>Mycoplasma</a:t>
            </a:r>
            <a:r>
              <a:rPr lang="en-US" sz="2000" dirty="0">
                <a:solidFill>
                  <a:srgbClr val="006600"/>
                </a:solidFill>
                <a:latin typeface="Times New Roman" pitchFamily="18" charset="0"/>
                <a:cs typeface="Times New Roman" pitchFamily="18" charset="0"/>
              </a:rPr>
              <a:t> and </a:t>
            </a:r>
            <a:r>
              <a:rPr lang="en-US" sz="2000" i="1" dirty="0" err="1">
                <a:solidFill>
                  <a:srgbClr val="006600"/>
                </a:solidFill>
                <a:latin typeface="Times New Roman" pitchFamily="18" charset="0"/>
                <a:cs typeface="Times New Roman" pitchFamily="18" charset="0"/>
              </a:rPr>
              <a:t>Amoebophilus</a:t>
            </a:r>
            <a:r>
              <a:rPr lang="en-US" sz="2000" dirty="0">
                <a:solidFill>
                  <a:srgbClr val="006600"/>
                </a:solidFill>
                <a:latin typeface="Times New Roman" pitchFamily="18" charset="0"/>
                <a:cs typeface="Times New Roman" pitchFamily="18" charset="0"/>
              </a:rPr>
              <a:t>. </a:t>
            </a:r>
            <a:endParaRPr lang="en-US" sz="2000" dirty="0" smtClean="0">
              <a:solidFill>
                <a:srgbClr val="006600"/>
              </a:solidFill>
              <a:latin typeface="Times New Roman" pitchFamily="18" charset="0"/>
              <a:cs typeface="Times New Roman" pitchFamily="18" charset="0"/>
            </a:endParaRPr>
          </a:p>
          <a:p>
            <a:endParaRPr lang="en-US" sz="2000" dirty="0">
              <a:solidFill>
                <a:srgbClr val="006600"/>
              </a:solidFill>
              <a:latin typeface="Times New Roman" pitchFamily="18" charset="0"/>
              <a:cs typeface="Times New Roman" pitchFamily="18" charset="0"/>
            </a:endParaRPr>
          </a:p>
          <a:p>
            <a:r>
              <a:rPr lang="en-US" sz="2000" dirty="0" smtClean="0">
                <a:solidFill>
                  <a:srgbClr val="006600"/>
                </a:solidFill>
                <a:latin typeface="Times New Roman" pitchFamily="18" charset="0"/>
                <a:cs typeface="Times New Roman" pitchFamily="18" charset="0"/>
              </a:rPr>
              <a:t>By </a:t>
            </a:r>
            <a:r>
              <a:rPr lang="en-US" sz="2000" dirty="0">
                <a:solidFill>
                  <a:srgbClr val="006600"/>
                </a:solidFill>
                <a:latin typeface="Times New Roman" pitchFamily="18" charset="0"/>
                <a:cs typeface="Times New Roman" pitchFamily="18" charset="0"/>
              </a:rPr>
              <a:t>contrast, bacteria that inhabit rapidly changing or diverse environments typically encode large numbers of these signaling proteins. Extreme cases include </a:t>
            </a:r>
            <a:r>
              <a:rPr lang="en-US" sz="2000" i="1" dirty="0" err="1">
                <a:solidFill>
                  <a:srgbClr val="006600"/>
                </a:solidFill>
                <a:latin typeface="Times New Roman" pitchFamily="18" charset="0"/>
                <a:cs typeface="Times New Roman" pitchFamily="18" charset="0"/>
              </a:rPr>
              <a:t>Myxococcus</a:t>
            </a:r>
            <a:r>
              <a:rPr lang="en-US" sz="2000" i="1" dirty="0">
                <a:solidFill>
                  <a:srgbClr val="006600"/>
                </a:solidFill>
                <a:latin typeface="Times New Roman" pitchFamily="18" charset="0"/>
                <a:cs typeface="Times New Roman" pitchFamily="18" charset="0"/>
              </a:rPr>
              <a:t> </a:t>
            </a:r>
            <a:r>
              <a:rPr lang="en-US" sz="2000" i="1" dirty="0" err="1">
                <a:solidFill>
                  <a:srgbClr val="006600"/>
                </a:solidFill>
                <a:latin typeface="Times New Roman" pitchFamily="18" charset="0"/>
                <a:cs typeface="Times New Roman" pitchFamily="18" charset="0"/>
              </a:rPr>
              <a:t>xanthus</a:t>
            </a:r>
            <a:r>
              <a:rPr lang="en-US" sz="2000" dirty="0">
                <a:solidFill>
                  <a:srgbClr val="006600"/>
                </a:solidFill>
                <a:latin typeface="Times New Roman" pitchFamily="18" charset="0"/>
                <a:cs typeface="Times New Roman" pitchFamily="18" charset="0"/>
              </a:rPr>
              <a:t>, with 136 </a:t>
            </a:r>
            <a:r>
              <a:rPr lang="en-US" sz="2000" dirty="0" err="1">
                <a:solidFill>
                  <a:srgbClr val="006600"/>
                </a:solidFill>
                <a:latin typeface="Times New Roman" pitchFamily="18" charset="0"/>
                <a:cs typeface="Times New Roman" pitchFamily="18" charset="0"/>
              </a:rPr>
              <a:t>histidine</a:t>
            </a:r>
            <a:r>
              <a:rPr lang="en-US" sz="2000" dirty="0">
                <a:solidFill>
                  <a:srgbClr val="006600"/>
                </a:solidFill>
                <a:latin typeface="Times New Roman" pitchFamily="18" charset="0"/>
                <a:cs typeface="Times New Roman" pitchFamily="18" charset="0"/>
              </a:rPr>
              <a:t> kinases and 127 response regulators. </a:t>
            </a:r>
            <a:endParaRPr lang="en-US" sz="2000" dirty="0" smtClean="0">
              <a:solidFill>
                <a:srgbClr val="006600"/>
              </a:solidFill>
              <a:latin typeface="Times New Roman" pitchFamily="18" charset="0"/>
              <a:cs typeface="Times New Roman" pitchFamily="18" charset="0"/>
            </a:endParaRPr>
          </a:p>
          <a:p>
            <a:endParaRPr lang="en-US" sz="2000" dirty="0">
              <a:solidFill>
                <a:srgbClr val="006600"/>
              </a:solidFill>
              <a:latin typeface="Times New Roman" pitchFamily="18" charset="0"/>
              <a:cs typeface="Times New Roman" pitchFamily="18" charset="0"/>
            </a:endParaRPr>
          </a:p>
          <a:p>
            <a:r>
              <a:rPr lang="en-US" sz="2000" dirty="0" smtClean="0">
                <a:solidFill>
                  <a:srgbClr val="006600"/>
                </a:solidFill>
                <a:latin typeface="Times New Roman" pitchFamily="18" charset="0"/>
                <a:cs typeface="Times New Roman" pitchFamily="18" charset="0"/>
              </a:rPr>
              <a:t>These </a:t>
            </a:r>
            <a:r>
              <a:rPr lang="en-US" sz="2000" dirty="0">
                <a:solidFill>
                  <a:srgbClr val="006600"/>
                </a:solidFill>
                <a:latin typeface="Times New Roman" pitchFamily="18" charset="0"/>
                <a:cs typeface="Times New Roman" pitchFamily="18" charset="0"/>
              </a:rPr>
              <a:t>patterns of gene content strongly suggest that organisms expand their set of two-component signaling genes to adapt to fluctuations in their environment.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0" y="376535"/>
            <a:ext cx="9296400" cy="461665"/>
          </a:xfrm>
          <a:prstGeom prst="rect">
            <a:avLst/>
          </a:prstGeom>
        </p:spPr>
        <p:txBody>
          <a:bodyPr wrap="square">
            <a:spAutoFit/>
          </a:bodyPr>
          <a:lstStyle/>
          <a:p>
            <a:pPr algn="ctr"/>
            <a:r>
              <a:rPr lang="en-US" sz="2400" b="1" dirty="0" smtClean="0">
                <a:solidFill>
                  <a:srgbClr val="0070C0"/>
                </a:solidFill>
                <a:latin typeface="Bell MT" pitchFamily="18" charset="0"/>
              </a:rPr>
              <a:t>Rewiring</a:t>
            </a:r>
            <a:r>
              <a:rPr lang="en-US" sz="2000" b="1" dirty="0" smtClean="0">
                <a:solidFill>
                  <a:srgbClr val="0070C0"/>
                </a:solidFill>
                <a:latin typeface="Bell MT" pitchFamily="18" charset="0"/>
              </a:rPr>
              <a:t> two-component signal transduction pathways</a:t>
            </a:r>
            <a:endParaRPr lang="en-US" sz="2000" b="1" dirty="0">
              <a:solidFill>
                <a:srgbClr val="0070C0"/>
              </a:solidFill>
              <a:latin typeface="Bell MT" pitchFamily="18" charset="0"/>
            </a:endParaRPr>
          </a:p>
        </p:txBody>
      </p:sp>
      <p:pic>
        <p:nvPicPr>
          <p:cNvPr id="14340" name="Picture 4"/>
          <p:cNvPicPr>
            <a:picLocks noChangeAspect="1" noChangeArrowheads="1"/>
          </p:cNvPicPr>
          <p:nvPr/>
        </p:nvPicPr>
        <p:blipFill>
          <a:blip r:embed="rId2"/>
          <a:srcRect/>
          <a:stretch>
            <a:fillRect/>
          </a:stretch>
        </p:blipFill>
        <p:spPr bwMode="auto">
          <a:xfrm>
            <a:off x="342900" y="2209800"/>
            <a:ext cx="8362950" cy="17145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a:srcRect/>
          <a:stretch>
            <a:fillRect/>
          </a:stretch>
        </p:blipFill>
        <p:spPr bwMode="auto">
          <a:xfrm>
            <a:off x="152400" y="4191000"/>
            <a:ext cx="2714625" cy="1514475"/>
          </a:xfrm>
          <a:prstGeom prst="rect">
            <a:avLst/>
          </a:prstGeom>
          <a:noFill/>
          <a:ln w="9525">
            <a:noFill/>
            <a:miter lim="800000"/>
            <a:headEnd/>
            <a:tailEnd/>
          </a:ln>
          <a:effectLst/>
        </p:spPr>
      </p:pic>
      <p:cxnSp>
        <p:nvCxnSpPr>
          <p:cNvPr id="10" name="직선 연결선 9"/>
          <p:cNvCxnSpPr/>
          <p:nvPr/>
        </p:nvCxnSpPr>
        <p:spPr>
          <a:xfrm>
            <a:off x="2057400" y="15621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2324100" y="13335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DHp</a:t>
            </a:r>
            <a:endParaRPr lang="en-US" b="1" dirty="0"/>
          </a:p>
        </p:txBody>
      </p:sp>
      <p:sp>
        <p:nvSpPr>
          <p:cNvPr id="12" name="직사각형 11"/>
          <p:cNvSpPr/>
          <p:nvPr/>
        </p:nvSpPr>
        <p:spPr>
          <a:xfrm>
            <a:off x="3238500" y="13335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a:t>
            </a:r>
            <a:endParaRPr lang="en-US" b="1" dirty="0"/>
          </a:p>
        </p:txBody>
      </p:sp>
      <p:sp>
        <p:nvSpPr>
          <p:cNvPr id="13" name="TextBox 12"/>
          <p:cNvSpPr txBox="1"/>
          <p:nvPr/>
        </p:nvSpPr>
        <p:spPr>
          <a:xfrm>
            <a:off x="1143000" y="1371600"/>
            <a:ext cx="697627" cy="369332"/>
          </a:xfrm>
          <a:prstGeom prst="rect">
            <a:avLst/>
          </a:prstGeom>
          <a:noFill/>
        </p:spPr>
        <p:txBody>
          <a:bodyPr wrap="none" rtlCol="0">
            <a:spAutoFit/>
          </a:bodyPr>
          <a:lstStyle/>
          <a:p>
            <a:r>
              <a:rPr lang="en-US" dirty="0" err="1" smtClean="0">
                <a:solidFill>
                  <a:srgbClr val="0070C0"/>
                </a:solidFill>
                <a:latin typeface="Times New Roman" pitchFamily="18" charset="0"/>
                <a:cs typeface="Times New Roman" pitchFamily="18" charset="0"/>
              </a:rPr>
              <a:t>EnvZ</a:t>
            </a:r>
            <a:endParaRPr lang="en-US" dirty="0">
              <a:solidFill>
                <a:srgbClr val="0070C0"/>
              </a:solidFill>
              <a:latin typeface="Times New Roman" pitchFamily="18" charset="0"/>
              <a:cs typeface="Times New Roman" pitchFamily="18" charset="0"/>
            </a:endParaRPr>
          </a:p>
        </p:txBody>
      </p:sp>
      <p:cxnSp>
        <p:nvCxnSpPr>
          <p:cNvPr id="15" name="직선 연결선 14"/>
          <p:cNvCxnSpPr/>
          <p:nvPr/>
        </p:nvCxnSpPr>
        <p:spPr>
          <a:xfrm rot="10800000" flipV="1">
            <a:off x="609600" y="1790700"/>
            <a:ext cx="1638300"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200400" y="1790700"/>
            <a:ext cx="4267200"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42" name="Picture 6"/>
          <p:cNvPicPr>
            <a:picLocks noChangeAspect="1" noChangeArrowheads="1"/>
          </p:cNvPicPr>
          <p:nvPr/>
        </p:nvPicPr>
        <p:blipFill>
          <a:blip r:embed="rId4"/>
          <a:srcRect/>
          <a:stretch>
            <a:fillRect/>
          </a:stretch>
        </p:blipFill>
        <p:spPr bwMode="auto">
          <a:xfrm>
            <a:off x="3133725" y="4191000"/>
            <a:ext cx="5857875" cy="1524000"/>
          </a:xfrm>
          <a:prstGeom prst="rect">
            <a:avLst/>
          </a:prstGeom>
          <a:noFill/>
          <a:ln w="9525">
            <a:noFill/>
            <a:miter lim="800000"/>
            <a:headEnd/>
            <a:tailEnd/>
          </a:ln>
          <a:effectLst/>
        </p:spPr>
      </p:pic>
      <p:sp>
        <p:nvSpPr>
          <p:cNvPr id="22" name="TextBox 21"/>
          <p:cNvSpPr txBox="1"/>
          <p:nvPr/>
        </p:nvSpPr>
        <p:spPr>
          <a:xfrm>
            <a:off x="266700" y="6019800"/>
            <a:ext cx="8610600" cy="646331"/>
          </a:xfrm>
          <a:prstGeom prst="rect">
            <a:avLst/>
          </a:prstGeom>
          <a:noFill/>
        </p:spPr>
        <p:txBody>
          <a:bodyPr wrap="square" rtlCol="0">
            <a:spAutoFit/>
          </a:bodyPr>
          <a:lstStyle/>
          <a:p>
            <a:r>
              <a:rPr lang="en-US" dirty="0" smtClean="0">
                <a:latin typeface="Times New Roman" pitchFamily="18" charset="0"/>
                <a:cs typeface="Times New Roman" pitchFamily="18" charset="0"/>
                <a:sym typeface="Wingdings" pitchFamily="2" charset="2"/>
              </a:rPr>
              <a:t> C</a:t>
            </a:r>
            <a:r>
              <a:rPr lang="en-US" dirty="0" smtClean="0">
                <a:latin typeface="Times New Roman" pitchFamily="18" charset="0"/>
                <a:cs typeface="Times New Roman" pitchFamily="18" charset="0"/>
              </a:rPr>
              <a:t>hanging as few as three residues is sufficient to change the substrate preference of </a:t>
            </a:r>
            <a:r>
              <a:rPr lang="en-US" dirty="0" err="1" smtClean="0">
                <a:latin typeface="Times New Roman" pitchFamily="18" charset="0"/>
                <a:cs typeface="Times New Roman" pitchFamily="18" charset="0"/>
              </a:rPr>
              <a:t>EnvZ</a:t>
            </a:r>
            <a:r>
              <a:rPr lang="en-US" dirty="0" smtClean="0">
                <a:latin typeface="Times New Roman" pitchFamily="18" charset="0"/>
                <a:cs typeface="Times New Roman" pitchFamily="18" charset="0"/>
              </a:rPr>
              <a:t> to that of </a:t>
            </a:r>
            <a:r>
              <a:rPr lang="en-US" dirty="0" err="1" smtClean="0">
                <a:latin typeface="Times New Roman" pitchFamily="18" charset="0"/>
                <a:cs typeface="Times New Roman" pitchFamily="18" charset="0"/>
              </a:rPr>
              <a:t>RstB</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s.els-cdn.com/content/image/1-s2.0-S0092867408006971-gr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97903" y="1066800"/>
            <a:ext cx="4099479" cy="30200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707131" y="304800"/>
            <a:ext cx="6081024" cy="461665"/>
          </a:xfrm>
          <a:prstGeom prst="rect">
            <a:avLst/>
          </a:prstGeom>
          <a:noFill/>
        </p:spPr>
        <p:txBody>
          <a:bodyPr wrap="none" rtlCol="0">
            <a:spAutoFit/>
          </a:bodyPr>
          <a:lstStyle/>
          <a:p>
            <a:r>
              <a:rPr lang="en-US" sz="2400" b="1" dirty="0" smtClean="0">
                <a:solidFill>
                  <a:srgbClr val="0070C0"/>
                </a:solidFill>
                <a:latin typeface="Bell MT" pitchFamily="18" charset="0"/>
              </a:rPr>
              <a:t>Rewiring a bacterial TCS: synthetic biology</a:t>
            </a:r>
            <a:endParaRPr lang="en-US" sz="2400" b="1" dirty="0">
              <a:solidFill>
                <a:srgbClr val="0070C0"/>
              </a:solidFill>
              <a:latin typeface="Bell MT" pitchFamily="18" charset="0"/>
            </a:endParaRPr>
          </a:p>
        </p:txBody>
      </p:sp>
      <p:sp>
        <p:nvSpPr>
          <p:cNvPr id="4" name="TextBox 3"/>
          <p:cNvSpPr txBox="1"/>
          <p:nvPr/>
        </p:nvSpPr>
        <p:spPr>
          <a:xfrm>
            <a:off x="6705600" y="3837801"/>
            <a:ext cx="1965795" cy="276999"/>
          </a:xfrm>
          <a:prstGeom prst="rect">
            <a:avLst/>
          </a:prstGeom>
          <a:noFill/>
        </p:spPr>
        <p:txBody>
          <a:bodyPr wrap="none" rtlCol="0">
            <a:spAutoFit/>
          </a:bodyPr>
          <a:lstStyle/>
          <a:p>
            <a:r>
              <a:rPr lang="en-US" sz="1200" i="1" dirty="0" err="1" smtClean="0"/>
              <a:t>Kohanski</a:t>
            </a:r>
            <a:r>
              <a:rPr lang="en-US" sz="1200" i="1" dirty="0" smtClean="0"/>
              <a:t> &amp; Collins, Cell 2008</a:t>
            </a:r>
            <a:endParaRPr lang="en-US" sz="1200" i="1" dirty="0"/>
          </a:p>
        </p:txBody>
      </p:sp>
      <p:sp>
        <p:nvSpPr>
          <p:cNvPr id="5" name="Rectangle 4"/>
          <p:cNvSpPr/>
          <p:nvPr/>
        </p:nvSpPr>
        <p:spPr>
          <a:xfrm>
            <a:off x="1524000" y="4191000"/>
            <a:ext cx="6447286" cy="400110"/>
          </a:xfrm>
          <a:prstGeom prst="rect">
            <a:avLst/>
          </a:prstGeom>
        </p:spPr>
        <p:txBody>
          <a:bodyPr wrap="square">
            <a:spAutoFit/>
          </a:bodyPr>
          <a:lstStyle/>
          <a:p>
            <a:r>
              <a:rPr lang="en-US" sz="2000" dirty="0">
                <a:solidFill>
                  <a:srgbClr val="006600"/>
                </a:solidFill>
              </a:rPr>
              <a:t>A</a:t>
            </a:r>
            <a:r>
              <a:rPr lang="en-US" sz="2000" dirty="0" smtClean="0">
                <a:solidFill>
                  <a:srgbClr val="006600"/>
                </a:solidFill>
              </a:rPr>
              <a:t> </a:t>
            </a:r>
            <a:r>
              <a:rPr lang="en-US" sz="2000" dirty="0">
                <a:solidFill>
                  <a:srgbClr val="006600"/>
                </a:solidFill>
              </a:rPr>
              <a:t>method for reprogramming protein-protein interactions</a:t>
            </a:r>
          </a:p>
        </p:txBody>
      </p:sp>
      <p:sp>
        <p:nvSpPr>
          <p:cNvPr id="6" name="TextBox 5"/>
          <p:cNvSpPr txBox="1"/>
          <p:nvPr/>
        </p:nvSpPr>
        <p:spPr>
          <a:xfrm>
            <a:off x="0" y="4771072"/>
            <a:ext cx="8985858" cy="1477328"/>
          </a:xfrm>
          <a:prstGeom prst="rect">
            <a:avLst/>
          </a:prstGeom>
          <a:noFill/>
        </p:spPr>
        <p:txBody>
          <a:bodyPr wrap="none" rtlCol="0">
            <a:spAutoFit/>
          </a:bodyPr>
          <a:lstStyle/>
          <a:p>
            <a:r>
              <a:rPr lang="en-US" dirty="0" smtClean="0"/>
              <a:t>“For </a:t>
            </a:r>
            <a:r>
              <a:rPr lang="en-US" dirty="0"/>
              <a:t>example, reprogramming a two-component sensor to activate the </a:t>
            </a:r>
            <a:r>
              <a:rPr lang="en-US" dirty="0" err="1"/>
              <a:t>chemotaxis</a:t>
            </a:r>
            <a:r>
              <a:rPr lang="en-US" dirty="0"/>
              <a:t> response </a:t>
            </a:r>
            <a:endParaRPr lang="en-US" dirty="0" smtClean="0"/>
          </a:p>
          <a:p>
            <a:r>
              <a:rPr lang="en-US" dirty="0" smtClean="0"/>
              <a:t>regulator </a:t>
            </a:r>
            <a:r>
              <a:rPr lang="en-US" dirty="0"/>
              <a:t>could be used to induce the swarming of bacteria toward a stimulus of interest. The </a:t>
            </a:r>
            <a:endParaRPr lang="en-US" dirty="0" smtClean="0"/>
          </a:p>
          <a:p>
            <a:r>
              <a:rPr lang="en-US" dirty="0" smtClean="0"/>
              <a:t>bacteria </a:t>
            </a:r>
            <a:r>
              <a:rPr lang="en-US" dirty="0"/>
              <a:t>could then be further engineered to execute a specific task once they arrive at the </a:t>
            </a:r>
            <a:endParaRPr lang="en-US" dirty="0" smtClean="0"/>
          </a:p>
          <a:p>
            <a:r>
              <a:rPr lang="en-US" dirty="0" smtClean="0"/>
              <a:t>region </a:t>
            </a:r>
            <a:r>
              <a:rPr lang="en-US" dirty="0"/>
              <a:t>of interest. For example, they can be programmed to encase the area in a biofilm or to </a:t>
            </a:r>
            <a:endParaRPr lang="en-US" dirty="0" smtClean="0"/>
          </a:p>
          <a:p>
            <a:r>
              <a:rPr lang="en-US" dirty="0" smtClean="0"/>
              <a:t>produce </a:t>
            </a:r>
            <a:r>
              <a:rPr lang="en-US" dirty="0"/>
              <a:t>a compound to degrade an unwanted substance in the local environment. </a:t>
            </a:r>
            <a:r>
              <a:rPr lang="en-US" dirty="0" smtClean="0"/>
              <a:t>“</a:t>
            </a:r>
            <a:endParaRPr lang="en-US" dirty="0"/>
          </a:p>
        </p:txBody>
      </p:sp>
    </p:spTree>
    <p:extLst>
      <p:ext uri="{BB962C8B-B14F-4D97-AF65-F5344CB8AC3E}">
        <p14:creationId xmlns="" xmlns:p14="http://schemas.microsoft.com/office/powerpoint/2010/main" val="25208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691" y="2371486"/>
            <a:ext cx="7481454" cy="1666354"/>
          </a:xfrm>
          <a:prstGeom prst="rect">
            <a:avLst/>
          </a:prstGeom>
        </p:spPr>
        <p:txBody>
          <a:bodyPr wrap="square">
            <a:spAutoFit/>
          </a:bodyPr>
          <a:lstStyle/>
          <a:p>
            <a:pPr algn="just">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Whereas two-component genes are found in yeasts, filamentous fungi, slime molds, and plants, they are conspicuously absent from higher eukaryotes and metazoans. The absence of two-component signaling proteins from humans, combined with their well-documented role in bacterial pathogenesis, has made these proteins attractive new targets for antibiotic development.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493818" y="1297768"/>
            <a:ext cx="4267200" cy="461665"/>
          </a:xfrm>
          <a:prstGeom prst="rect">
            <a:avLst/>
          </a:prstGeom>
        </p:spPr>
        <p:txBody>
          <a:bodyPr wrap="square">
            <a:spAutoFit/>
          </a:bodyPr>
          <a:lstStyle/>
          <a:p>
            <a:r>
              <a:rPr lang="en-US" sz="2400" b="1" dirty="0" smtClean="0">
                <a:solidFill>
                  <a:srgbClr val="0070C0"/>
                </a:solidFill>
                <a:latin typeface="Bell MT" pitchFamily="18" charset="0"/>
              </a:rPr>
              <a:t>TCS pathways as drug targets</a:t>
            </a:r>
            <a:endParaRPr lang="en-US" sz="2400" b="1" dirty="0">
              <a:solidFill>
                <a:srgbClr val="0070C0"/>
              </a:solidFill>
              <a:latin typeface="Bell MT" pitchFamily="18" charset="0"/>
            </a:endParaRPr>
          </a:p>
        </p:txBody>
      </p:sp>
    </p:spTree>
    <p:extLst>
      <p:ext uri="{BB962C8B-B14F-4D97-AF65-F5344CB8AC3E}">
        <p14:creationId xmlns="" xmlns:p14="http://schemas.microsoft.com/office/powerpoint/2010/main" val="152060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50" y="1028700"/>
            <a:ext cx="8858250" cy="5829300"/>
          </a:xfrm>
          <a:prstGeom prst="rect">
            <a:avLst/>
          </a:prstGeom>
          <a:noFill/>
          <a:ln w="9525">
            <a:noFill/>
            <a:miter lim="800000"/>
            <a:headEnd/>
            <a:tailEnd/>
          </a:ln>
          <a:effectLst/>
        </p:spPr>
      </p:pic>
      <p:sp>
        <p:nvSpPr>
          <p:cNvPr id="12" name="직사각형 11"/>
          <p:cNvSpPr/>
          <p:nvPr/>
        </p:nvSpPr>
        <p:spPr>
          <a:xfrm>
            <a:off x="381000" y="381000"/>
            <a:ext cx="8229600" cy="400110"/>
          </a:xfrm>
          <a:prstGeom prst="rect">
            <a:avLst/>
          </a:prstGeom>
        </p:spPr>
        <p:txBody>
          <a:bodyPr wrap="square">
            <a:spAutoFit/>
          </a:bodyPr>
          <a:lstStyle/>
          <a:p>
            <a:r>
              <a:rPr lang="en-US" sz="2000" b="1" dirty="0" smtClean="0">
                <a:latin typeface="Times New Roman" pitchFamily="18" charset="0"/>
                <a:cs typeface="Times New Roman" pitchFamily="18" charset="0"/>
              </a:rPr>
              <a:t>TCS systems controlling virulence gene expression in </a:t>
            </a:r>
            <a:r>
              <a:rPr lang="en-US" sz="2000" b="1" i="1" dirty="0" smtClean="0">
                <a:latin typeface="Times New Roman" pitchFamily="18" charset="0"/>
                <a:cs typeface="Times New Roman" pitchFamily="18" charset="0"/>
              </a:rPr>
              <a:t>S. </a:t>
            </a:r>
            <a:r>
              <a:rPr lang="en-US" sz="2000" b="1" i="1" dirty="0" err="1" smtClean="0">
                <a:latin typeface="Times New Roman" pitchFamily="18" charset="0"/>
                <a:cs typeface="Times New Roman" pitchFamily="18" charset="0"/>
              </a:rPr>
              <a:t>enterica</a:t>
            </a:r>
            <a:endParaRPr lang="en-US" sz="2000" b="1" i="1" dirty="0">
              <a:latin typeface="Times New Roman" pitchFamily="18" charset="0"/>
              <a:cs typeface="Times New Roman" pitchFamily="18" charset="0"/>
            </a:endParaRPr>
          </a:p>
        </p:txBody>
      </p:sp>
      <p:sp>
        <p:nvSpPr>
          <p:cNvPr id="13" name="TextBox 12"/>
          <p:cNvSpPr txBox="1"/>
          <p:nvPr/>
        </p:nvSpPr>
        <p:spPr>
          <a:xfrm>
            <a:off x="7628136" y="6581001"/>
            <a:ext cx="1515864" cy="276999"/>
          </a:xfrm>
          <a:prstGeom prst="rect">
            <a:avLst/>
          </a:prstGeom>
          <a:noFill/>
        </p:spPr>
        <p:txBody>
          <a:bodyPr wrap="none" rtlCol="0">
            <a:spAutoFit/>
          </a:bodyPr>
          <a:lstStyle/>
          <a:p>
            <a:r>
              <a:rPr lang="en-US" sz="1200" dirty="0" err="1" smtClean="0"/>
              <a:t>Beier</a:t>
            </a:r>
            <a:r>
              <a:rPr lang="en-US" sz="1200" dirty="0" smtClean="0"/>
              <a:t> and Gross 2006</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904" y="586745"/>
            <a:ext cx="6805801" cy="676483"/>
          </a:xfrm>
        </p:spPr>
        <p:txBody>
          <a:bodyPr>
            <a:normAutofit/>
          </a:bodyPr>
          <a:lstStyle/>
          <a:p>
            <a:r>
              <a:rPr lang="en-US" sz="2400" b="1" i="1" dirty="0" smtClean="0">
                <a:solidFill>
                  <a:schemeClr val="tx2"/>
                </a:solidFill>
              </a:rPr>
              <a:t>Salmonella typhimurium - </a:t>
            </a:r>
            <a:r>
              <a:rPr lang="en-US" sz="2400" b="1" dirty="0" smtClean="0">
                <a:solidFill>
                  <a:schemeClr val="tx2"/>
                </a:solidFill>
              </a:rPr>
              <a:t>pathogenesis</a:t>
            </a:r>
            <a:endParaRPr lang="en-US" sz="2400" b="1" dirty="0">
              <a:solidFill>
                <a:schemeClr val="tx2"/>
              </a:solidFill>
            </a:endParaRPr>
          </a:p>
        </p:txBody>
      </p:sp>
      <p:pic>
        <p:nvPicPr>
          <p:cNvPr id="6" name="Picture 5"/>
          <p:cNvPicPr>
            <a:picLocks noChangeAspect="1"/>
          </p:cNvPicPr>
          <p:nvPr/>
        </p:nvPicPr>
        <p:blipFill rotWithShape="1">
          <a:blip r:embed="rId2"/>
          <a:srcRect r="61839"/>
          <a:stretch/>
        </p:blipFill>
        <p:spPr>
          <a:xfrm>
            <a:off x="308043" y="1795195"/>
            <a:ext cx="1993723" cy="2240777"/>
          </a:xfrm>
          <a:prstGeom prst="rect">
            <a:avLst/>
          </a:prstGeom>
        </p:spPr>
      </p:pic>
      <p:pic>
        <p:nvPicPr>
          <p:cNvPr id="7" name="Picture 2" descr="http://www.smallerquestions.org/storage/SCV.png?__SQUARESPACE_CACHEVERSION=1353365189041">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86450" y="1921422"/>
            <a:ext cx="2800350" cy="42291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2301766" y="1795195"/>
            <a:ext cx="2814025" cy="2814025"/>
          </a:xfrm>
          <a:prstGeom prst="rect">
            <a:avLst/>
          </a:prstGeom>
        </p:spPr>
      </p:pic>
      <p:cxnSp>
        <p:nvCxnSpPr>
          <p:cNvPr id="5" name="Straight Connector 4"/>
          <p:cNvCxnSpPr/>
          <p:nvPr/>
        </p:nvCxnSpPr>
        <p:spPr>
          <a:xfrm flipH="1">
            <a:off x="5115791" y="1921422"/>
            <a:ext cx="770659" cy="21986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15791" y="4120055"/>
            <a:ext cx="770659" cy="2030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912883" y="5644055"/>
            <a:ext cx="4540469" cy="157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394841" y="5644055"/>
            <a:ext cx="3058511" cy="998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7654" y="5981762"/>
            <a:ext cx="3074431" cy="369332"/>
          </a:xfrm>
          <a:prstGeom prst="rect">
            <a:avLst/>
          </a:prstGeom>
          <a:noFill/>
        </p:spPr>
        <p:txBody>
          <a:bodyPr wrap="none" rtlCol="0">
            <a:spAutoFit/>
          </a:bodyPr>
          <a:lstStyle/>
          <a:p>
            <a:r>
              <a:rPr lang="en-US" dirty="0" smtClean="0"/>
              <a:t>Spread to other cells/ Diarrhea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2775" y="1256814"/>
            <a:ext cx="2043459" cy="923330"/>
          </a:xfrm>
          <a:prstGeom prst="rect">
            <a:avLst/>
          </a:prstGeom>
          <a:noFill/>
          <a:ln>
            <a:solidFill>
              <a:schemeClr val="tx1"/>
            </a:solidFill>
          </a:ln>
        </p:spPr>
        <p:txBody>
          <a:bodyPr wrap="square" rtlCol="0">
            <a:spAutoFit/>
          </a:bodyPr>
          <a:lstStyle/>
          <a:p>
            <a:r>
              <a:rPr lang="en-US" dirty="0" smtClean="0"/>
              <a:t>Extracellular milieu</a:t>
            </a:r>
          </a:p>
          <a:p>
            <a:endParaRPr lang="en-US" dirty="0" smtClean="0"/>
          </a:p>
          <a:p>
            <a:r>
              <a:rPr lang="en-US" dirty="0" smtClean="0"/>
              <a:t>High Mg</a:t>
            </a:r>
            <a:r>
              <a:rPr lang="en-US" baseline="30000" dirty="0" smtClean="0"/>
              <a:t>2+ </a:t>
            </a:r>
            <a:r>
              <a:rPr lang="en-US" dirty="0" smtClean="0"/>
              <a:t>levels</a:t>
            </a:r>
            <a:endParaRPr lang="en-US" dirty="0"/>
          </a:p>
        </p:txBody>
      </p:sp>
      <p:sp>
        <p:nvSpPr>
          <p:cNvPr id="5" name="TextBox 4"/>
          <p:cNvSpPr txBox="1"/>
          <p:nvPr/>
        </p:nvSpPr>
        <p:spPr>
          <a:xfrm>
            <a:off x="6481379" y="4220666"/>
            <a:ext cx="1989959" cy="923330"/>
          </a:xfrm>
          <a:prstGeom prst="rect">
            <a:avLst/>
          </a:prstGeom>
          <a:noFill/>
          <a:ln>
            <a:solidFill>
              <a:schemeClr val="tx1"/>
            </a:solidFill>
          </a:ln>
        </p:spPr>
        <p:txBody>
          <a:bodyPr wrap="square" rtlCol="0">
            <a:spAutoFit/>
          </a:bodyPr>
          <a:lstStyle/>
          <a:p>
            <a:r>
              <a:rPr lang="en-US" dirty="0" smtClean="0"/>
              <a:t>Intracellular milieu</a:t>
            </a:r>
          </a:p>
          <a:p>
            <a:endParaRPr lang="en-US" dirty="0" smtClean="0"/>
          </a:p>
          <a:p>
            <a:r>
              <a:rPr lang="en-US" dirty="0" smtClean="0"/>
              <a:t>Low Mg</a:t>
            </a:r>
            <a:r>
              <a:rPr lang="en-US" baseline="30000" dirty="0" smtClean="0"/>
              <a:t>2+ </a:t>
            </a:r>
            <a:r>
              <a:rPr lang="en-US" dirty="0" smtClean="0"/>
              <a:t>levels</a:t>
            </a:r>
            <a:endParaRPr lang="en-US" dirty="0"/>
          </a:p>
        </p:txBody>
      </p:sp>
      <p:pic>
        <p:nvPicPr>
          <p:cNvPr id="8" name="Picture 2" descr="http://www.smallerquestions.org/storage/SCV.png?__SQUARESPACE_CACHEVERSION=1353365189041">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01208" y="1472669"/>
            <a:ext cx="2800350" cy="42291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289900" y="276605"/>
            <a:ext cx="9925700" cy="9802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solidFill>
              </a:rPr>
              <a:t>The </a:t>
            </a:r>
            <a:r>
              <a:rPr lang="en-US" sz="2400" b="1" dirty="0" err="1" smtClean="0">
                <a:solidFill>
                  <a:schemeClr val="tx2"/>
                </a:solidFill>
              </a:rPr>
              <a:t>PhoP</a:t>
            </a:r>
            <a:r>
              <a:rPr lang="en-US" sz="2400" b="1" dirty="0" smtClean="0">
                <a:solidFill>
                  <a:schemeClr val="tx2"/>
                </a:solidFill>
              </a:rPr>
              <a:t>/</a:t>
            </a:r>
            <a:r>
              <a:rPr lang="en-US" sz="2400" b="1" dirty="0" err="1" smtClean="0">
                <a:solidFill>
                  <a:schemeClr val="tx2"/>
                </a:solidFill>
              </a:rPr>
              <a:t>PhoQ</a:t>
            </a:r>
            <a:r>
              <a:rPr lang="en-US" sz="2400" b="1" dirty="0" smtClean="0">
                <a:solidFill>
                  <a:schemeClr val="tx2"/>
                </a:solidFill>
              </a:rPr>
              <a:t> TCS system senses Mg++</a:t>
            </a:r>
            <a:endParaRPr lang="en-US" sz="2400" b="1" baseline="30000" dirty="0">
              <a:solidFill>
                <a:schemeClr val="tx2"/>
              </a:solidFill>
            </a:endParaRPr>
          </a:p>
        </p:txBody>
      </p:sp>
      <p:pic>
        <p:nvPicPr>
          <p:cNvPr id="11" name="Picture 2" descr="http://ars.els-cdn.com/content/image/1-s2.0-S1369527410000020-gr1.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3432" r="45896" b="33856"/>
          <a:stretch/>
        </p:blipFill>
        <p:spPr bwMode="auto">
          <a:xfrm>
            <a:off x="525517" y="1948085"/>
            <a:ext cx="1743856" cy="327826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1906428" y="5974135"/>
            <a:ext cx="5692520" cy="400110"/>
          </a:xfrm>
          <a:prstGeom prst="rect">
            <a:avLst/>
          </a:prstGeom>
          <a:noFill/>
        </p:spPr>
        <p:txBody>
          <a:bodyPr wrap="none" rtlCol="0">
            <a:spAutoFit/>
          </a:bodyPr>
          <a:lstStyle/>
          <a:p>
            <a:r>
              <a:rPr lang="en-US" sz="2000" dirty="0" err="1" smtClean="0">
                <a:solidFill>
                  <a:schemeClr val="accent5">
                    <a:lumMod val="50000"/>
                  </a:schemeClr>
                </a:solidFill>
              </a:rPr>
              <a:t>PhoP</a:t>
            </a:r>
            <a:r>
              <a:rPr lang="en-US" sz="2000" dirty="0" smtClean="0">
                <a:solidFill>
                  <a:schemeClr val="accent5">
                    <a:lumMod val="50000"/>
                  </a:schemeClr>
                </a:solidFill>
              </a:rPr>
              <a:t>/Q mutants are attenuated for virulence in mice</a:t>
            </a:r>
            <a:endParaRPr lang="en-US" sz="2000"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339" y="124250"/>
            <a:ext cx="9925700" cy="980209"/>
          </a:xfrm>
        </p:spPr>
        <p:txBody>
          <a:bodyPr>
            <a:normAutofit/>
          </a:bodyPr>
          <a:lstStyle/>
          <a:p>
            <a:r>
              <a:rPr lang="en-US" sz="2000" b="1" dirty="0" smtClean="0">
                <a:solidFill>
                  <a:schemeClr val="tx2"/>
                </a:solidFill>
              </a:rPr>
              <a:t>The </a:t>
            </a:r>
            <a:r>
              <a:rPr lang="en-US" sz="2000" b="1" i="1" dirty="0" smtClean="0">
                <a:solidFill>
                  <a:schemeClr val="tx2"/>
                </a:solidFill>
              </a:rPr>
              <a:t>Salmonella </a:t>
            </a:r>
            <a:r>
              <a:rPr lang="en-US" sz="2000" b="1" dirty="0" err="1" smtClean="0">
                <a:solidFill>
                  <a:schemeClr val="tx2"/>
                </a:solidFill>
              </a:rPr>
              <a:t>PhoP</a:t>
            </a:r>
            <a:r>
              <a:rPr lang="en-US" sz="2000" b="1" dirty="0" smtClean="0">
                <a:solidFill>
                  <a:schemeClr val="tx2"/>
                </a:solidFill>
              </a:rPr>
              <a:t>/</a:t>
            </a:r>
            <a:r>
              <a:rPr lang="en-US" sz="2000" b="1" dirty="0" err="1" smtClean="0">
                <a:solidFill>
                  <a:schemeClr val="tx2"/>
                </a:solidFill>
              </a:rPr>
              <a:t>PhoQ</a:t>
            </a:r>
            <a:r>
              <a:rPr lang="en-US" sz="2000" b="1" dirty="0" smtClean="0">
                <a:solidFill>
                  <a:schemeClr val="tx2"/>
                </a:solidFill>
              </a:rPr>
              <a:t> system governs adaptation to low Mg++</a:t>
            </a:r>
            <a:endParaRPr lang="en-US" sz="2000" b="1" dirty="0">
              <a:solidFill>
                <a:schemeClr val="tx2"/>
              </a:solidFill>
            </a:endParaRPr>
          </a:p>
        </p:txBody>
      </p:sp>
      <p:grpSp>
        <p:nvGrpSpPr>
          <p:cNvPr id="4" name="Group 13"/>
          <p:cNvGrpSpPr/>
          <p:nvPr/>
        </p:nvGrpSpPr>
        <p:grpSpPr>
          <a:xfrm>
            <a:off x="430823" y="1104459"/>
            <a:ext cx="8445709" cy="4762979"/>
            <a:chOff x="292773" y="1090653"/>
            <a:chExt cx="8749417" cy="5066709"/>
          </a:xfrm>
        </p:grpSpPr>
        <p:pic>
          <p:nvPicPr>
            <p:cNvPr id="8" name="Picture 7"/>
            <p:cNvPicPr>
              <a:picLocks noChangeAspect="1"/>
            </p:cNvPicPr>
            <p:nvPr/>
          </p:nvPicPr>
          <p:blipFill>
            <a:blip r:embed="rId2"/>
            <a:srcRect b="14116"/>
            <a:stretch>
              <a:fillRect/>
            </a:stretch>
          </p:blipFill>
          <p:spPr>
            <a:xfrm>
              <a:off x="292773" y="1270131"/>
              <a:ext cx="8749417" cy="4887231"/>
            </a:xfrm>
            <a:prstGeom prst="rect">
              <a:avLst/>
            </a:prstGeom>
          </p:spPr>
        </p:pic>
        <p:sp>
          <p:nvSpPr>
            <p:cNvPr id="12" name="Oval 11"/>
            <p:cNvSpPr/>
            <p:nvPr/>
          </p:nvSpPr>
          <p:spPr>
            <a:xfrm>
              <a:off x="2747169" y="1104459"/>
              <a:ext cx="2402047" cy="566035"/>
            </a:xfrm>
            <a:prstGeom prst="ellipse">
              <a:avLst/>
            </a:prstGeom>
            <a:noFill/>
            <a:ln w="57150"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825657" y="1090653"/>
              <a:ext cx="1270046" cy="566035"/>
            </a:xfrm>
            <a:prstGeom prst="ellipse">
              <a:avLst/>
            </a:prstGeom>
            <a:noFill/>
            <a:ln w="57150"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1669177" y="5981700"/>
            <a:ext cx="6276644" cy="369332"/>
          </a:xfrm>
          <a:prstGeom prst="rect">
            <a:avLst/>
          </a:prstGeom>
          <a:noFill/>
        </p:spPr>
        <p:txBody>
          <a:bodyPr wrap="square" rtlCol="0">
            <a:spAutoFit/>
          </a:bodyPr>
          <a:lstStyle/>
          <a:p>
            <a:r>
              <a:rPr lang="en-US" dirty="0" err="1" smtClean="0">
                <a:solidFill>
                  <a:schemeClr val="accent5">
                    <a:lumMod val="50000"/>
                  </a:schemeClr>
                </a:solidFill>
              </a:rPr>
              <a:t>PhoPQ</a:t>
            </a:r>
            <a:r>
              <a:rPr lang="en-US" dirty="0" smtClean="0">
                <a:solidFill>
                  <a:schemeClr val="accent5">
                    <a:lumMod val="50000"/>
                  </a:schemeClr>
                </a:solidFill>
              </a:rPr>
              <a:t> governs the expression of </a:t>
            </a:r>
            <a:r>
              <a:rPr lang="en-US" b="1" u="sng" dirty="0" smtClean="0">
                <a:solidFill>
                  <a:schemeClr val="accent5">
                    <a:lumMod val="50000"/>
                  </a:schemeClr>
                </a:solidFill>
              </a:rPr>
              <a:t>&gt; 100 genes </a:t>
            </a:r>
            <a:r>
              <a:rPr lang="en-US" dirty="0" smtClean="0">
                <a:solidFill>
                  <a:schemeClr val="accent5">
                    <a:lumMod val="50000"/>
                  </a:schemeClr>
                </a:solidFill>
              </a:rPr>
              <a:t>in </a:t>
            </a:r>
            <a:r>
              <a:rPr lang="en-US" i="1" dirty="0" smtClean="0">
                <a:solidFill>
                  <a:schemeClr val="accent5">
                    <a:lumMod val="50000"/>
                  </a:schemeClr>
                </a:solidFill>
              </a:rPr>
              <a:t>S. </a:t>
            </a:r>
            <a:r>
              <a:rPr lang="en-US" i="1" dirty="0" err="1" smtClean="0">
                <a:solidFill>
                  <a:schemeClr val="accent5">
                    <a:lumMod val="50000"/>
                  </a:schemeClr>
                </a:solidFill>
              </a:rPr>
              <a:t>typhimurium</a:t>
            </a:r>
            <a:r>
              <a:rPr lang="en-US" i="1" dirty="0" smtClean="0">
                <a:solidFill>
                  <a:schemeClr val="accent5">
                    <a:lumMod val="50000"/>
                  </a:schemeClr>
                </a:solidFill>
              </a:rPr>
              <a:t> </a:t>
            </a:r>
            <a:r>
              <a:rPr lang="en-US" dirty="0" smtClean="0">
                <a:solidFill>
                  <a:schemeClr val="accent5">
                    <a:lumMod val="50000"/>
                  </a:schemeClr>
                </a:solidFill>
              </a:rPr>
              <a:t>!</a:t>
            </a:r>
            <a:endParaRPr lang="en-US" dirty="0">
              <a:solidFill>
                <a:schemeClr val="accent5">
                  <a:lumMod val="50000"/>
                </a:schemeClr>
              </a:solidFill>
            </a:endParaRPr>
          </a:p>
        </p:txBody>
      </p:sp>
      <p:sp>
        <p:nvSpPr>
          <p:cNvPr id="16" name="TextBox 15"/>
          <p:cNvSpPr txBox="1"/>
          <p:nvPr/>
        </p:nvSpPr>
        <p:spPr>
          <a:xfrm>
            <a:off x="1076780" y="1200273"/>
            <a:ext cx="1723243" cy="307777"/>
          </a:xfrm>
          <a:prstGeom prst="rect">
            <a:avLst/>
          </a:prstGeom>
          <a:noFill/>
        </p:spPr>
        <p:txBody>
          <a:bodyPr wrap="square" rtlCol="0">
            <a:spAutoFit/>
          </a:bodyPr>
          <a:lstStyle/>
          <a:p>
            <a:r>
              <a:rPr lang="en-US" sz="1400" dirty="0" smtClean="0"/>
              <a:t>Acidic pH</a:t>
            </a:r>
            <a:endParaRPr lang="en-US" sz="1400" dirty="0"/>
          </a:p>
        </p:txBody>
      </p:sp>
      <p:sp>
        <p:nvSpPr>
          <p:cNvPr id="17" name="Oval 16"/>
          <p:cNvSpPr/>
          <p:nvPr/>
        </p:nvSpPr>
        <p:spPr>
          <a:xfrm>
            <a:off x="481355" y="1117437"/>
            <a:ext cx="2318668" cy="532103"/>
          </a:xfrm>
          <a:prstGeom prst="ellipse">
            <a:avLst/>
          </a:prstGeom>
          <a:noFill/>
          <a:ln w="57150"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55265" y="4611115"/>
            <a:ext cx="1780828" cy="1173487"/>
          </a:xfrm>
          <a:prstGeom prst="ellipse">
            <a:avLst/>
          </a:prstGeom>
          <a:noFill/>
          <a:ln w="3810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254151" y="4763515"/>
            <a:ext cx="1780828" cy="1173487"/>
          </a:xfrm>
          <a:prstGeom prst="ellipse">
            <a:avLst/>
          </a:prstGeom>
          <a:noFill/>
          <a:ln w="3810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342900" y="1676400"/>
            <a:ext cx="8425033" cy="3009900"/>
          </a:xfrm>
          <a:prstGeom prst="rect">
            <a:avLst/>
          </a:prstGeom>
          <a:noFill/>
          <a:ln w="9525">
            <a:noFill/>
            <a:miter lim="800000"/>
            <a:headEnd/>
            <a:tailEnd/>
          </a:ln>
          <a:effectLst/>
        </p:spPr>
      </p:pic>
      <p:sp>
        <p:nvSpPr>
          <p:cNvPr id="3" name="Title 1"/>
          <p:cNvSpPr txBox="1">
            <a:spLocks/>
          </p:cNvSpPr>
          <p:nvPr/>
        </p:nvSpPr>
        <p:spPr>
          <a:xfrm>
            <a:off x="-390850" y="161334"/>
            <a:ext cx="9925700" cy="87635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Low Mg</a:t>
            </a:r>
            <a:r>
              <a:rPr kumimoji="0" lang="en-US" sz="2400" b="1" i="0" u="none" strike="noStrike" kern="1200" cap="none" spc="0" normalizeH="0" baseline="30000" noProof="0" smtClean="0">
                <a:ln>
                  <a:noFill/>
                </a:ln>
                <a:solidFill>
                  <a:schemeClr val="tx2"/>
                </a:solidFill>
                <a:effectLst/>
                <a:uLnTx/>
                <a:uFillTx/>
                <a:latin typeface="+mj-lt"/>
                <a:ea typeface="+mj-ea"/>
                <a:cs typeface="+mj-cs"/>
              </a:rPr>
              <a:t>2+ </a:t>
            </a:r>
            <a:r>
              <a:rPr kumimoji="0" lang="en-US" sz="2400" b="1" i="0" u="none" strike="noStrike" kern="1200" cap="none" spc="0" normalizeH="0" baseline="0" noProof="0" smtClean="0">
                <a:ln>
                  <a:noFill/>
                </a:ln>
                <a:solidFill>
                  <a:schemeClr val="tx2"/>
                </a:solidFill>
                <a:effectLst/>
                <a:uLnTx/>
                <a:uFillTx/>
                <a:latin typeface="+mj-lt"/>
                <a:ea typeface="+mj-ea"/>
                <a:cs typeface="+mj-cs"/>
              </a:rPr>
              <a:t>as a physiological signal inside macrophages:</a:t>
            </a:r>
            <a:br>
              <a:rPr kumimoji="0" lang="en-US" sz="2400" b="1" i="0" u="none" strike="noStrike" kern="1200" cap="none" spc="0" normalizeH="0" baseline="0" noProof="0" smtClean="0">
                <a:ln>
                  <a:noFill/>
                </a:ln>
                <a:solidFill>
                  <a:schemeClr val="tx2"/>
                </a:solidFill>
                <a:effectLst/>
                <a:uLnTx/>
                <a:uFillTx/>
                <a:latin typeface="+mj-lt"/>
                <a:ea typeface="+mj-ea"/>
                <a:cs typeface="+mj-cs"/>
              </a:rPr>
            </a:br>
            <a:r>
              <a:rPr kumimoji="0" lang="en-US" sz="2400" b="1" i="0" u="none" strike="noStrike" kern="1200" cap="none" spc="0" normalizeH="0" baseline="0" noProof="0" smtClean="0">
                <a:ln>
                  <a:noFill/>
                </a:ln>
                <a:solidFill>
                  <a:schemeClr val="tx2"/>
                </a:solidFill>
                <a:effectLst/>
                <a:uLnTx/>
                <a:uFillTx/>
                <a:latin typeface="+mj-lt"/>
                <a:ea typeface="+mj-ea"/>
                <a:cs typeface="+mj-cs"/>
              </a:rPr>
              <a:t>Two mechanisms for Mg sensing</a:t>
            </a:r>
            <a:endParaRPr kumimoji="0" lang="en-US" sz="2400" b="1" i="0" u="none" strike="noStrike" kern="1200" cap="none" spc="0" normalizeH="0" baseline="30000" noProof="0" dirty="0">
              <a:ln>
                <a:noFill/>
              </a:ln>
              <a:solidFill>
                <a:schemeClr val="tx2"/>
              </a:solidFill>
              <a:effectLst/>
              <a:uLnTx/>
              <a:uFillTx/>
              <a:latin typeface="+mj-lt"/>
              <a:ea typeface="+mj-ea"/>
              <a:cs typeface="+mj-cs"/>
            </a:endParaRPr>
          </a:p>
        </p:txBody>
      </p:sp>
      <p:sp>
        <p:nvSpPr>
          <p:cNvPr id="4" name="TextBox 3"/>
          <p:cNvSpPr txBox="1"/>
          <p:nvPr/>
        </p:nvSpPr>
        <p:spPr>
          <a:xfrm>
            <a:off x="7661030" y="6581001"/>
            <a:ext cx="1482970" cy="276999"/>
          </a:xfrm>
          <a:prstGeom prst="rect">
            <a:avLst/>
          </a:prstGeom>
          <a:noFill/>
        </p:spPr>
        <p:txBody>
          <a:bodyPr wrap="none" rtlCol="0">
            <a:spAutoFit/>
          </a:bodyPr>
          <a:lstStyle/>
          <a:p>
            <a:r>
              <a:rPr lang="en-US" sz="1200" dirty="0" err="1" smtClean="0"/>
              <a:t>Groisman</a:t>
            </a:r>
            <a:r>
              <a:rPr lang="en-US" sz="1200" dirty="0" smtClean="0"/>
              <a:t> et al, 2014</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1638300" y="38100"/>
            <a:ext cx="6724650" cy="12192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2752725" y="1733550"/>
            <a:ext cx="3638550" cy="443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12820</TotalTime>
  <Words>1329</Words>
  <Application>Microsoft Office PowerPoint</Application>
  <PresentationFormat>화면 슬라이드 쇼(4:3)</PresentationFormat>
  <Paragraphs>201</Paragraphs>
  <Slides>32</Slides>
  <Notes>1</Notes>
  <HiddenSlides>0</HiddenSlides>
  <MMClips>0</MMClips>
  <ScaleCrop>false</ScaleCrop>
  <HeadingPairs>
    <vt:vector size="4" baseType="variant">
      <vt:variant>
        <vt:lpstr>테마</vt:lpstr>
      </vt:variant>
      <vt:variant>
        <vt:i4>1</vt:i4>
      </vt:variant>
      <vt:variant>
        <vt:lpstr>슬라이드 제목</vt:lpstr>
      </vt:variant>
      <vt:variant>
        <vt:i4>32</vt:i4>
      </vt:variant>
    </vt:vector>
  </HeadingPairs>
  <TitlesOfParts>
    <vt:vector size="33" baseType="lpstr">
      <vt:lpstr>Office 테마</vt:lpstr>
      <vt:lpstr>슬라이드 1</vt:lpstr>
      <vt:lpstr>슬라이드 2</vt:lpstr>
      <vt:lpstr>슬라이드 3</vt:lpstr>
      <vt:lpstr>슬라이드 4</vt:lpstr>
      <vt:lpstr>Salmonella typhimurium - pathogenesis</vt:lpstr>
      <vt:lpstr>슬라이드 6</vt:lpstr>
      <vt:lpstr>The Salmonella PhoP/PhoQ system governs adaptation to low Mg++</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Colocalization – FtsZ and YfiN   pTrc99A_ftsZ-gfp   &amp;   pBAD33_yfiN-mcherry</dc:title>
  <dc:creator>Hyo Kyung Kim</dc:creator>
  <cp:lastModifiedBy>Hyo Kyung Kim</cp:lastModifiedBy>
  <cp:revision>1074</cp:revision>
  <dcterms:created xsi:type="dcterms:W3CDTF">2012-11-08T14:58:31Z</dcterms:created>
  <dcterms:modified xsi:type="dcterms:W3CDTF">2016-03-10T17:04:08Z</dcterms:modified>
</cp:coreProperties>
</file>