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99" r:id="rId2"/>
    <p:sldId id="403" r:id="rId3"/>
    <p:sldId id="409" r:id="rId4"/>
    <p:sldId id="406" r:id="rId5"/>
    <p:sldId id="400" r:id="rId6"/>
    <p:sldId id="443" r:id="rId7"/>
    <p:sldId id="405" r:id="rId8"/>
    <p:sldId id="408" r:id="rId9"/>
    <p:sldId id="402" r:id="rId10"/>
    <p:sldId id="410" r:id="rId11"/>
    <p:sldId id="411" r:id="rId12"/>
    <p:sldId id="412" r:id="rId13"/>
    <p:sldId id="437" r:id="rId14"/>
    <p:sldId id="445" r:id="rId15"/>
    <p:sldId id="401" r:id="rId16"/>
    <p:sldId id="398" r:id="rId17"/>
    <p:sldId id="420" r:id="rId18"/>
    <p:sldId id="421" r:id="rId19"/>
    <p:sldId id="447" r:id="rId20"/>
    <p:sldId id="422" r:id="rId21"/>
    <p:sldId id="416" r:id="rId22"/>
    <p:sldId id="424" r:id="rId23"/>
    <p:sldId id="429" r:id="rId24"/>
    <p:sldId id="431" r:id="rId25"/>
    <p:sldId id="441" r:id="rId26"/>
    <p:sldId id="419" r:id="rId27"/>
    <p:sldId id="432" r:id="rId28"/>
    <p:sldId id="446" r:id="rId29"/>
    <p:sldId id="440" r:id="rId30"/>
    <p:sldId id="435" r:id="rId31"/>
    <p:sldId id="434" r:id="rId32"/>
    <p:sldId id="436" r:id="rId3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455" autoAdjust="0"/>
  </p:normalViewPr>
  <p:slideViewPr>
    <p:cSldViewPr>
      <p:cViewPr varScale="1">
        <p:scale>
          <a:sx n="79" d="100"/>
          <a:sy n="79" d="100"/>
        </p:scale>
        <p:origin x="9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4C0EE-A701-4DFF-8071-9C733A2C9154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0B52-DD33-40C8-9B10-E12F5DA8C4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76876-4A15-4AC0-AD7A-12721EACBAC1}" type="datetimeFigureOut">
              <a:rPr lang="en-US" smtClean="0"/>
              <a:pPr/>
              <a:t>4/27/2016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6A43A-9489-4D5D-9CF6-028A9EEB37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8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3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3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F389D-49B2-F440-B0B4-C18DE94B60D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83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F389D-49B2-F440-B0B4-C18DE94B60D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96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108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53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7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16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2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63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6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2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759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31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3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4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6A43A-9489-4D5D-9CF6-028A9EEB379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8D9C-F399-406A-8B03-51645E586FB2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4E427-3BB0-4763-96B0-72A05BF3E25E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FD8-CA50-4AAF-8EB0-609E27862C97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F1255-2C30-42AB-9057-46A6411D47CD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7C24-EDEB-4FAD-8296-209B6D467084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ED453-3066-41EC-AB1A-6FD77AA6F5BF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2AD29-523D-4063-B558-61247EB5B045}" type="datetime1">
              <a:rPr lang="en-US" smtClean="0"/>
              <a:t>4/27/2016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453F4-26A5-401D-A0A0-80873AC7F88D}" type="datetime1">
              <a:rPr lang="en-US" smtClean="0"/>
              <a:t>4/27/2016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BCC7-E9ED-429C-9C57-44EBE3C1B45B}" type="datetime1">
              <a:rPr lang="en-US" smtClean="0"/>
              <a:t>4/27/2016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6A3E-E7EA-436F-8168-3E66C63141ED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7DAAA-BC7D-4BBC-843D-1535FD8D6A29}" type="datetime1">
              <a:rPr lang="en-US" smtClean="0"/>
              <a:t>4/27/2016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5144B-EB75-4F3C-8E93-5ED06C850BFC}" type="datetime1">
              <a:rPr lang="en-US" smtClean="0"/>
              <a:t>4/27/2016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7B3B7-A824-4A27-B6A4-B566CD7618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nature.com/nchembio/journal/v8/n5/extref/nchembio.915-S4.m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1768614"/>
            <a:ext cx="8352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Indole signaling, </a:t>
            </a:r>
            <a:r>
              <a:rPr lang="en-US" sz="4000" dirty="0" err="1" smtClean="0"/>
              <a:t>biofilms</a:t>
            </a:r>
            <a:r>
              <a:rPr lang="en-US" sz="4000" dirty="0" smtClean="0"/>
              <a:t> and persisters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Resistance versus tolerance</a:t>
            </a:r>
            <a:endParaRPr lang="en-US" sz="3600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33500"/>
            <a:ext cx="68389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8200" y="3745468"/>
            <a:ext cx="238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example; </a:t>
            </a:r>
            <a:r>
              <a:rPr lang="en-US" dirty="0" err="1" smtClean="0"/>
              <a:t>ampicillin</a:t>
            </a:r>
            <a:r>
              <a:rPr lang="en-US" dirty="0" smtClean="0"/>
              <a:t> &gt;</a:t>
            </a:r>
            <a:endParaRPr lang="en-US" dirty="0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9350" y="3124200"/>
            <a:ext cx="21526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모서리가 둥근 직사각형 9"/>
          <p:cNvSpPr/>
          <p:nvPr/>
        </p:nvSpPr>
        <p:spPr>
          <a:xfrm>
            <a:off x="876300" y="4230469"/>
            <a:ext cx="14097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PBPs</a:t>
            </a:r>
            <a:endParaRPr lang="en-US" sz="2400" b="1" dirty="0"/>
          </a:p>
        </p:txBody>
      </p:sp>
      <p:sp>
        <p:nvSpPr>
          <p:cNvPr id="11" name="오른쪽 화살표 10"/>
          <p:cNvSpPr/>
          <p:nvPr/>
        </p:nvSpPr>
        <p:spPr>
          <a:xfrm>
            <a:off x="2438400" y="4459069"/>
            <a:ext cx="1333500" cy="190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48100" y="4116169"/>
            <a:ext cx="1327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Cell wall </a:t>
            </a:r>
          </a:p>
          <a:p>
            <a:pPr algn="ctr"/>
            <a:r>
              <a:rPr lang="en-US" sz="2400" dirty="0" smtClean="0"/>
              <a:t>synthesis</a:t>
            </a:r>
            <a:endParaRPr lang="en-US" sz="2400" dirty="0"/>
          </a:p>
        </p:txBody>
      </p:sp>
      <p:grpSp>
        <p:nvGrpSpPr>
          <p:cNvPr id="20" name="그룹 19"/>
          <p:cNvGrpSpPr/>
          <p:nvPr/>
        </p:nvGrpSpPr>
        <p:grpSpPr>
          <a:xfrm>
            <a:off x="1371600" y="4992469"/>
            <a:ext cx="495300" cy="610394"/>
            <a:chOff x="2819400" y="4686300"/>
            <a:chExt cx="495300" cy="610394"/>
          </a:xfrm>
        </p:grpSpPr>
        <p:cxnSp>
          <p:nvCxnSpPr>
            <p:cNvPr id="14" name="직선 연결선 13"/>
            <p:cNvCxnSpPr/>
            <p:nvPr/>
          </p:nvCxnSpPr>
          <p:spPr>
            <a:xfrm>
              <a:off x="2819400" y="4686300"/>
              <a:ext cx="4953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5400000">
              <a:off x="2743200" y="4991100"/>
              <a:ext cx="609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타원 17"/>
          <p:cNvSpPr/>
          <p:nvPr/>
        </p:nvSpPr>
        <p:spPr>
          <a:xfrm>
            <a:off x="1409700" y="5716369"/>
            <a:ext cx="381000" cy="381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790700" y="5754469"/>
            <a:ext cx="281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Ampicillin</a:t>
            </a:r>
            <a:endParaRPr lang="en-US" dirty="0" smtClean="0"/>
          </a:p>
          <a:p>
            <a:r>
              <a:rPr lang="en-US" dirty="0" smtClean="0"/>
              <a:t>; cell wall synthesis inhibitor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51240" y="289560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Ampicillin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5300" y="2895600"/>
            <a:ext cx="3416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(PBPs; cell wall synthetic enzymes)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2400300"/>
            <a:ext cx="1935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(unstable cell wall)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2286000"/>
            <a:ext cx="1085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(cell </a:t>
            </a:r>
            <a:r>
              <a:rPr lang="en-US" dirty="0" err="1" smtClean="0">
                <a:solidFill>
                  <a:srgbClr val="FF0000"/>
                </a:solidFill>
              </a:rPr>
              <a:t>lysis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Resistance versus tolerance</a:t>
            </a:r>
            <a:endParaRPr lang="en-US" sz="36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333500"/>
            <a:ext cx="68484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905250"/>
            <a:ext cx="7029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직사각형 45"/>
          <p:cNvSpPr/>
          <p:nvPr/>
        </p:nvSpPr>
        <p:spPr>
          <a:xfrm>
            <a:off x="1143000" y="1409700"/>
            <a:ext cx="6972300" cy="23241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866900"/>
            <a:ext cx="60198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Resistance versus tolerance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409700"/>
            <a:ext cx="7810500" cy="200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790700" y="3962400"/>
            <a:ext cx="7026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ym typeface="Wingdings" pitchFamily="2" charset="2"/>
              </a:rPr>
              <a:t>- </a:t>
            </a:r>
            <a:r>
              <a:rPr lang="en-US" sz="3200" dirty="0" smtClean="0"/>
              <a:t>Indole signaling and persister formation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0" y="210489"/>
            <a:ext cx="8229600" cy="5960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Metabolism of the signal molecule </a:t>
            </a:r>
            <a:r>
              <a:rPr lang="en-US" sz="2800" dirty="0" err="1" smtClean="0">
                <a:solidFill>
                  <a:schemeClr val="tx2"/>
                </a:solidFill>
              </a:rPr>
              <a:t>indole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71" y="985604"/>
            <a:ext cx="7652313" cy="5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Indole signaling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106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981200"/>
            <a:ext cx="9906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4267200"/>
            <a:ext cx="1495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타원 6"/>
          <p:cNvSpPr/>
          <p:nvPr/>
        </p:nvSpPr>
        <p:spPr>
          <a:xfrm>
            <a:off x="1981200" y="3886200"/>
            <a:ext cx="1104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1943100" y="2781300"/>
            <a:ext cx="723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1981200" y="3314700"/>
            <a:ext cx="4953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32235" y="2929735"/>
            <a:ext cx="960125" cy="10263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300" y="4686300"/>
            <a:ext cx="780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HYPOTHESIS: Indole signaling may trigger the formation of bacterial persisters.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how to </a:t>
            </a:r>
            <a:r>
              <a:rPr lang="en-US" dirty="0" smtClean="0">
                <a:sym typeface="Wingdings" pitchFamily="2" charset="2"/>
              </a:rPr>
              <a:t>test this hypothesis?</a:t>
            </a:r>
            <a:endParaRPr 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600200" y="2019300"/>
            <a:ext cx="25146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Conditions </a:t>
            </a:r>
          </a:p>
          <a:p>
            <a:pPr algn="ctr"/>
            <a:r>
              <a:rPr lang="en-US" b="1" dirty="0" smtClean="0"/>
              <a:t>for indole production</a:t>
            </a:r>
            <a:endParaRPr lang="en-US" b="1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105400" y="2019300"/>
            <a:ext cx="251460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Conditions </a:t>
            </a:r>
          </a:p>
          <a:p>
            <a:pPr algn="ctr"/>
            <a:r>
              <a:rPr lang="en-US" b="1" dirty="0" smtClean="0"/>
              <a:t>for persister formation</a:t>
            </a:r>
            <a:endParaRPr lang="en-US" b="1" dirty="0"/>
          </a:p>
        </p:txBody>
      </p:sp>
      <p:sp>
        <p:nvSpPr>
          <p:cNvPr id="7" name="등호 6"/>
          <p:cNvSpPr/>
          <p:nvPr/>
        </p:nvSpPr>
        <p:spPr>
          <a:xfrm>
            <a:off x="4267200" y="2286000"/>
            <a:ext cx="647700" cy="4953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7220" y="3390900"/>
            <a:ext cx="28759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Slow-growing</a:t>
            </a:r>
          </a:p>
          <a:p>
            <a:r>
              <a:rPr lang="en-US" dirty="0" smtClean="0"/>
              <a:t>Stationary phase</a:t>
            </a:r>
          </a:p>
          <a:p>
            <a:r>
              <a:rPr lang="en-US" dirty="0" smtClean="0"/>
              <a:t>Nutrient limitation</a:t>
            </a:r>
          </a:p>
          <a:p>
            <a:r>
              <a:rPr lang="en-US" dirty="0" smtClean="0"/>
              <a:t>SOS response (DNA damage)</a:t>
            </a:r>
            <a:endParaRPr lang="en-US" dirty="0"/>
          </a:p>
        </p:txBody>
      </p:sp>
      <p:sp>
        <p:nvSpPr>
          <p:cNvPr id="11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4686300"/>
            <a:ext cx="780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HYPOTHESIS: Indole signaling may trigger the formation of bacterial persisters.</a:t>
            </a:r>
          </a:p>
          <a:p>
            <a:endParaRPr lang="en-US" dirty="0"/>
          </a:p>
        </p:txBody>
      </p:sp>
      <p:sp>
        <p:nvSpPr>
          <p:cNvPr id="8" name="순서도: 자기 디스크 7"/>
          <p:cNvSpPr/>
          <p:nvPr/>
        </p:nvSpPr>
        <p:spPr>
          <a:xfrm>
            <a:off x="495300" y="2362200"/>
            <a:ext cx="1333500" cy="16383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Cells in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Trp</a:t>
            </a:r>
            <a:r>
              <a:rPr lang="en-US" dirty="0" smtClean="0">
                <a:solidFill>
                  <a:schemeClr val="tx1"/>
                </a:solidFill>
              </a:rPr>
              <a:t>-free medium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381500" y="3200400"/>
            <a:ext cx="27813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0100" y="2819400"/>
            <a:ext cx="233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antibiotic treatments</a:t>
            </a:r>
          </a:p>
        </p:txBody>
      </p:sp>
      <p:sp>
        <p:nvSpPr>
          <p:cNvPr id="14" name="순서도: 자기 디스크 13"/>
          <p:cNvSpPr/>
          <p:nvPr/>
        </p:nvSpPr>
        <p:spPr>
          <a:xfrm>
            <a:off x="2667000" y="32385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w/o indole</a:t>
            </a:r>
          </a:p>
        </p:txBody>
      </p:sp>
      <p:sp>
        <p:nvSpPr>
          <p:cNvPr id="15" name="순서도: 자기 디스크 14"/>
          <p:cNvSpPr/>
          <p:nvPr/>
        </p:nvSpPr>
        <p:spPr>
          <a:xfrm>
            <a:off x="2667000" y="17145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w/ indole</a:t>
            </a:r>
          </a:p>
        </p:txBody>
      </p:sp>
      <p:cxnSp>
        <p:nvCxnSpPr>
          <p:cNvPr id="17" name="직선 화살표 연결선 16"/>
          <p:cNvCxnSpPr/>
          <p:nvPr/>
        </p:nvCxnSpPr>
        <p:spPr>
          <a:xfrm flipV="1">
            <a:off x="1943100" y="2324100"/>
            <a:ext cx="6477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rot="16200000" flipH="1">
            <a:off x="1924050" y="3409950"/>
            <a:ext cx="6858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53300" y="3009900"/>
            <a:ext cx="15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Survival rates?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4686300"/>
            <a:ext cx="7751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HYPOTHESIS: Indole signaling may trigger the formation of bacterial persisters.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to test this </a:t>
            </a:r>
            <a:r>
              <a:rPr lang="en-US" dirty="0" smtClean="0">
                <a:sym typeface="Wingdings" pitchFamily="2" charset="2"/>
              </a:rPr>
              <a:t>hypothesis: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Incubation with indole increases persistence and the effects are non-specific.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333500"/>
            <a:ext cx="4762500" cy="342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380" y="210489"/>
            <a:ext cx="8229600" cy="59608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Suggest a genetic experiment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71" y="985604"/>
            <a:ext cx="7652313" cy="505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Resistance</a:t>
            </a:r>
            <a:endParaRPr lang="en-US" sz="3600" dirty="0"/>
          </a:p>
        </p:txBody>
      </p:sp>
      <p:pic>
        <p:nvPicPr>
          <p:cNvPr id="3081" name="Picture 9" descr="http://www.wiley.com/college/pratt/0471393878/instructor/activities/bacterial_drug_resistance/antibiotic_targets_we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1676400"/>
            <a:ext cx="5749222" cy="4800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2900" y="1230868"/>
            <a:ext cx="415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&lt;antibiotics and their action mechanisms&gt;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5300" y="4686300"/>
            <a:ext cx="78039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HYPOTHESIS: Indole signaling may trigger the formation of bacterial persisters.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 to test this hypothesis?</a:t>
            </a:r>
            <a:endParaRPr 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3276600" y="3200400"/>
            <a:ext cx="27813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5200" y="2819400"/>
            <a:ext cx="2241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antibiotic treatment</a:t>
            </a:r>
            <a:endParaRPr lang="en-US" dirty="0"/>
          </a:p>
        </p:txBody>
      </p:sp>
      <p:sp>
        <p:nvSpPr>
          <p:cNvPr id="14" name="순서도: 자기 디스크 13"/>
          <p:cNvSpPr/>
          <p:nvPr/>
        </p:nvSpPr>
        <p:spPr>
          <a:xfrm>
            <a:off x="1295400" y="33528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∆</a:t>
            </a:r>
            <a:r>
              <a:rPr lang="en-US" i="1" dirty="0" err="1" smtClean="0">
                <a:solidFill>
                  <a:schemeClr val="tx1"/>
                </a:solidFill>
                <a:latin typeface="Calibri"/>
              </a:rPr>
              <a:t>tnaA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15" name="순서도: 자기 디스크 14"/>
          <p:cNvSpPr/>
          <p:nvPr/>
        </p:nvSpPr>
        <p:spPr>
          <a:xfrm>
            <a:off x="1295400" y="17907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wild-type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86500" y="3009900"/>
            <a:ext cx="153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Survival rates?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67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66700" y="1257300"/>
            <a:ext cx="1999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In </a:t>
            </a:r>
            <a:r>
              <a:rPr lang="en-US" u="sng" dirty="0" err="1" smtClean="0"/>
              <a:t>Trp</a:t>
            </a:r>
            <a:r>
              <a:rPr lang="en-US" u="sng" dirty="0" smtClean="0"/>
              <a:t>-free medium</a:t>
            </a:r>
            <a:endParaRPr lang="en-US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552575"/>
            <a:ext cx="5229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화살표 연결선 5"/>
          <p:cNvCxnSpPr/>
          <p:nvPr/>
        </p:nvCxnSpPr>
        <p:spPr>
          <a:xfrm rot="5400000" flipH="1" flipV="1">
            <a:off x="2972594" y="41521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rot="5400000" flipH="1" flipV="1">
            <a:off x="3656806" y="42283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49563" y="5606120"/>
            <a:ext cx="7748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WT makes very little indole in M9 but much more in LB;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tna</a:t>
            </a:r>
            <a:r>
              <a:rPr lang="en-US" dirty="0"/>
              <a:t> </a:t>
            </a:r>
            <a:r>
              <a:rPr lang="en-US" dirty="0" smtClean="0"/>
              <a:t>is deficient.</a:t>
            </a:r>
          </a:p>
          <a:p>
            <a:r>
              <a:rPr lang="en-US" dirty="0" err="1" smtClean="0"/>
              <a:t>Persisters</a:t>
            </a:r>
            <a:r>
              <a:rPr lang="en-US" dirty="0" smtClean="0"/>
              <a:t> not eliminated in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tna</a:t>
            </a:r>
            <a:r>
              <a:rPr lang="en-US" dirty="0" smtClean="0"/>
              <a:t>, suggesting additional mechanisms. </a:t>
            </a:r>
          </a:p>
          <a:p>
            <a:r>
              <a:rPr lang="en-US" dirty="0" smtClean="0"/>
              <a:t>Blocking transport (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i="1" dirty="0" err="1" smtClean="0"/>
              <a:t>mtr</a:t>
            </a:r>
            <a:r>
              <a:rPr lang="en-US" dirty="0" smtClean="0"/>
              <a:t>) increased </a:t>
            </a:r>
            <a:r>
              <a:rPr lang="en-US" dirty="0" err="1" smtClean="0"/>
              <a:t>persisters</a:t>
            </a:r>
            <a:r>
              <a:rPr lang="en-US" dirty="0" smtClean="0"/>
              <a:t> in WT; adding indole had no effect.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7388" y="1552575"/>
            <a:ext cx="5229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직선 화살표 연결선 5"/>
          <p:cNvCxnSpPr/>
          <p:nvPr/>
        </p:nvCxnSpPr>
        <p:spPr>
          <a:xfrm rot="5400000" flipH="1" flipV="1">
            <a:off x="5144294" y="37330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rot="5400000" flipH="1" flipV="1">
            <a:off x="5830094" y="4266406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Indole signaling and persistence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5867400"/>
            <a:ext cx="5303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The </a:t>
            </a:r>
            <a:r>
              <a:rPr lang="en-US" dirty="0" smtClean="0">
                <a:latin typeface="Calibri"/>
                <a:sym typeface="Wingdings" pitchFamily="2" charset="2"/>
              </a:rPr>
              <a:t>∆</a:t>
            </a:r>
            <a:r>
              <a:rPr lang="en-US" dirty="0" err="1" smtClean="0">
                <a:latin typeface="Calibri"/>
                <a:sym typeface="Wingdings" pitchFamily="2" charset="2"/>
              </a:rPr>
              <a:t>tnaA</a:t>
            </a:r>
            <a:r>
              <a:rPr lang="en-US" dirty="0" smtClean="0">
                <a:latin typeface="Calibri"/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mutation decreases persister formation.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Direct observation of </a:t>
            </a:r>
            <a:r>
              <a:rPr lang="en-US" sz="3200" dirty="0" err="1" smtClean="0"/>
              <a:t>indole</a:t>
            </a:r>
            <a:r>
              <a:rPr lang="en-US" sz="3200" dirty="0" smtClean="0"/>
              <a:t>-induced persisters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95500"/>
            <a:ext cx="721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Monitor indole response by using the fluorescent reporter plasmid </a:t>
            </a:r>
            <a:r>
              <a:rPr lang="en-US" dirty="0" err="1" smtClean="0"/>
              <a:t>PtnaC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85900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&lt;fluorescence-activated cell sorting (FACS)&gt;</a:t>
            </a:r>
            <a:endParaRPr 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019300" y="2705100"/>
            <a:ext cx="17907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tnaC</a:t>
            </a:r>
            <a:r>
              <a:rPr lang="en-US" dirty="0" smtClean="0"/>
              <a:t> promoter</a:t>
            </a:r>
            <a:endParaRPr 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3810000" y="2705100"/>
            <a:ext cx="3429000" cy="381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GFP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562" y="4648200"/>
            <a:ext cx="1228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 flipH="1">
            <a:off x="3514287" y="3762375"/>
            <a:ext cx="1047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직선 화살표 연결선 18"/>
          <p:cNvCxnSpPr/>
          <p:nvPr/>
        </p:nvCxnSpPr>
        <p:spPr>
          <a:xfrm>
            <a:off x="1752162" y="5219700"/>
            <a:ext cx="5715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771900" y="6248400"/>
            <a:ext cx="362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Further analysis; survival </a:t>
            </a:r>
            <a:r>
              <a:rPr lang="en-US" dirty="0" smtClean="0"/>
              <a:t>in </a:t>
            </a:r>
            <a:r>
              <a:rPr lang="en-US" dirty="0" err="1" smtClean="0"/>
              <a:t>ofloxacin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2962" y="5791200"/>
            <a:ext cx="21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374543">
            <a:off x="4656438" y="5936260"/>
            <a:ext cx="221037" cy="34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42900" y="5676900"/>
            <a:ext cx="148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culture</a:t>
            </a:r>
            <a:endParaRPr 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457200" y="3733800"/>
            <a:ext cx="929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 FACS:  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3577206"/>
            <a:ext cx="3156873" cy="259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타원 17"/>
          <p:cNvSpPr/>
          <p:nvPr/>
        </p:nvSpPr>
        <p:spPr>
          <a:xfrm>
            <a:off x="4876800" y="4876800"/>
            <a:ext cx="723900" cy="533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타원 24"/>
          <p:cNvSpPr/>
          <p:nvPr/>
        </p:nvSpPr>
        <p:spPr>
          <a:xfrm>
            <a:off x="4305300" y="5676900"/>
            <a:ext cx="723900" cy="5334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543300"/>
            <a:ext cx="9906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오른쪽 화살표 29"/>
          <p:cNvSpPr/>
          <p:nvPr/>
        </p:nvSpPr>
        <p:spPr>
          <a:xfrm rot="16200000">
            <a:off x="2762250" y="3143250"/>
            <a:ext cx="342900" cy="381000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74353" y="3162300"/>
            <a:ext cx="185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indole</a:t>
            </a:r>
            <a:r>
              <a:rPr lang="en-US" dirty="0" smtClean="0"/>
              <a:t>-responsive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36861" y="3426023"/>
            <a:ext cx="227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and Low = fluorescence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Direct observation of </a:t>
            </a:r>
            <a:r>
              <a:rPr lang="en-US" sz="3200" dirty="0" err="1" smtClean="0"/>
              <a:t>indole</a:t>
            </a:r>
            <a:r>
              <a:rPr lang="en-US" sz="3200" dirty="0" smtClean="0"/>
              <a:t>-induced persisters</a:t>
            </a:r>
            <a:endParaRPr lang="en-US" sz="3200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79629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아래쪽 화살표 11"/>
          <p:cNvSpPr/>
          <p:nvPr/>
        </p:nvSpPr>
        <p:spPr>
          <a:xfrm flipV="1">
            <a:off x="2057400" y="4419600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473606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indole</a:t>
            </a:r>
            <a:endParaRPr lang="en-US" dirty="0"/>
          </a:p>
        </p:txBody>
      </p:sp>
      <p:sp>
        <p:nvSpPr>
          <p:cNvPr id="15" name="아래쪽 화살표 14"/>
          <p:cNvSpPr/>
          <p:nvPr/>
        </p:nvSpPr>
        <p:spPr>
          <a:xfrm flipV="1">
            <a:off x="3657600" y="4419600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29000" y="47244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Amp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848100"/>
            <a:ext cx="649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  <a:p>
            <a:r>
              <a:rPr lang="en-US" dirty="0" smtClean="0"/>
              <a:t>(hr)</a:t>
            </a: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476750"/>
            <a:ext cx="292417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381000" y="1219200"/>
            <a:ext cx="2560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microfluidic</a:t>
            </a:r>
            <a:r>
              <a:rPr lang="en-US" dirty="0" smtClean="0"/>
              <a:t> </a:t>
            </a:r>
            <a:r>
              <a:rPr lang="en-US" dirty="0" err="1" smtClean="0"/>
              <a:t>chemostat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335690" y="1310312"/>
            <a:ext cx="236810" cy="198438"/>
          </a:xfrm>
          <a:prstGeom prst="star5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Transcription response to</a:t>
            </a:r>
            <a:r>
              <a:rPr lang="en-US" sz="3200" dirty="0" smtClean="0"/>
              <a:t> </a:t>
            </a:r>
            <a:r>
              <a:rPr lang="en-US" sz="3200" dirty="0" smtClean="0"/>
              <a:t>indole signaling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524000"/>
            <a:ext cx="777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Examine the genome-wide transcriptional response to indole using microarrays.</a:t>
            </a:r>
            <a:endParaRPr lang="en-US" dirty="0"/>
          </a:p>
        </p:txBody>
      </p:sp>
      <p:sp>
        <p:nvSpPr>
          <p:cNvPr id="8" name="순서도: 자기 디스크 7"/>
          <p:cNvSpPr/>
          <p:nvPr/>
        </p:nvSpPr>
        <p:spPr>
          <a:xfrm>
            <a:off x="5219700" y="23622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Cells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alibri"/>
              </a:rPr>
              <a:t>w/ indole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9" name="순서도: 자기 디스크 8"/>
          <p:cNvSpPr/>
          <p:nvPr/>
        </p:nvSpPr>
        <p:spPr>
          <a:xfrm>
            <a:off x="2476500" y="2362200"/>
            <a:ext cx="1333500" cy="137160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Cells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w/o indole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5400000">
            <a:off x="2913856" y="4019550"/>
            <a:ext cx="4191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rot="5400000">
            <a:off x="5695156" y="4018756"/>
            <a:ext cx="4191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타원 12"/>
          <p:cNvSpPr/>
          <p:nvPr/>
        </p:nvSpPr>
        <p:spPr>
          <a:xfrm>
            <a:off x="2438400" y="4305300"/>
            <a:ext cx="14097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4" name="타원 13"/>
          <p:cNvSpPr/>
          <p:nvPr/>
        </p:nvSpPr>
        <p:spPr>
          <a:xfrm>
            <a:off x="5219700" y="4305300"/>
            <a:ext cx="14097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mRNA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886200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extraction</a:t>
            </a:r>
            <a:endParaRPr lang="en-US" dirty="0"/>
          </a:p>
        </p:txBody>
      </p:sp>
      <p:sp>
        <p:nvSpPr>
          <p:cNvPr id="16" name="왼쪽/오른쪽 화살표 15"/>
          <p:cNvSpPr/>
          <p:nvPr/>
        </p:nvSpPr>
        <p:spPr>
          <a:xfrm>
            <a:off x="4229100" y="4572000"/>
            <a:ext cx="647700" cy="1143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09900" y="4953000"/>
            <a:ext cx="321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the expression profiles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Effects of indole signaling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3900" y="1524000"/>
            <a:ext cx="777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Examine the genome-wide transcriptional response to indole using microarrays.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0" y="2105025"/>
            <a:ext cx="68199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05300" y="5372100"/>
            <a:ext cx="256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Oxidative stress response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01855" y="5372100"/>
            <a:ext cx="227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Phage-shock response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409700" y="5600700"/>
            <a:ext cx="249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extracytoplasmic</a:t>
            </a:r>
            <a:r>
              <a:rPr lang="en-US" dirty="0" smtClean="0"/>
              <a:t> stress)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Indole-induced persister formation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76400"/>
            <a:ext cx="78105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Persistence in non-specific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333500"/>
            <a:ext cx="4762500" cy="342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Indole and inter-species communication</a:t>
            </a:r>
            <a:endParaRPr lang="en-US" sz="3200" dirty="0"/>
          </a:p>
        </p:txBody>
      </p:sp>
      <p:sp>
        <p:nvSpPr>
          <p:cNvPr id="8" name="직사각형 7"/>
          <p:cNvSpPr/>
          <p:nvPr/>
        </p:nvSpPr>
        <p:spPr>
          <a:xfrm>
            <a:off x="381000" y="4800600"/>
            <a:ext cx="8343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The intestinal pathogen </a:t>
            </a:r>
            <a:r>
              <a:rPr lang="en-US" i="1" dirty="0" smtClean="0"/>
              <a:t>Salmonella </a:t>
            </a:r>
            <a:r>
              <a:rPr lang="en-US" i="1" dirty="0" err="1" smtClean="0"/>
              <a:t>typhimurium</a:t>
            </a:r>
            <a:r>
              <a:rPr lang="en-US" i="1" dirty="0" smtClean="0"/>
              <a:t> </a:t>
            </a:r>
            <a:r>
              <a:rPr lang="en-US" dirty="0" smtClean="0"/>
              <a:t>increases its antibiotic tolerance</a:t>
            </a:r>
          </a:p>
          <a:p>
            <a:r>
              <a:rPr lang="en-US" dirty="0" smtClean="0"/>
              <a:t>in response to indole, even though </a:t>
            </a:r>
            <a:r>
              <a:rPr lang="en-US" i="1" dirty="0" smtClean="0"/>
              <a:t>S. </a:t>
            </a:r>
            <a:r>
              <a:rPr lang="en-US" i="1" dirty="0" err="1" smtClean="0"/>
              <a:t>typhimurium</a:t>
            </a:r>
            <a:r>
              <a:rPr lang="en-US" i="1" dirty="0" smtClean="0"/>
              <a:t> </a:t>
            </a:r>
            <a:r>
              <a:rPr lang="en-US" dirty="0" smtClean="0"/>
              <a:t>does not natively produce indole.</a:t>
            </a:r>
          </a:p>
          <a:p>
            <a:endParaRPr lang="en-US" dirty="0" smtClean="0"/>
          </a:p>
          <a:p>
            <a:r>
              <a:rPr lang="en-US" dirty="0" smtClean="0"/>
              <a:t>- </a:t>
            </a:r>
            <a:r>
              <a:rPr lang="en-US" i="1" dirty="0" smtClean="0"/>
              <a:t>S. </a:t>
            </a:r>
            <a:r>
              <a:rPr lang="en-US" i="1" dirty="0" err="1" smtClean="0"/>
              <a:t>typhimurium</a:t>
            </a:r>
            <a:r>
              <a:rPr lang="en-US" i="1" dirty="0" smtClean="0"/>
              <a:t> </a:t>
            </a:r>
            <a:r>
              <a:rPr lang="en-US" dirty="0" smtClean="0"/>
              <a:t>can intercept indole signaling from the </a:t>
            </a:r>
            <a:r>
              <a:rPr lang="en-US" dirty="0" err="1" smtClean="0"/>
              <a:t>commensal</a:t>
            </a:r>
            <a:r>
              <a:rPr lang="en-US" dirty="0" smtClean="0"/>
              <a:t> bacterium </a:t>
            </a:r>
            <a:r>
              <a:rPr lang="en-US" i="1" dirty="0" smtClean="0"/>
              <a:t>E. coli </a:t>
            </a:r>
            <a:r>
              <a:rPr lang="en-US" dirty="0" smtClean="0"/>
              <a:t>to enhance its antibiotic tolerance in the host intestine.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1485900"/>
            <a:ext cx="4914900" cy="315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직선 화살표 연결선 11"/>
          <p:cNvCxnSpPr/>
          <p:nvPr/>
        </p:nvCxnSpPr>
        <p:spPr>
          <a:xfrm>
            <a:off x="3733800" y="3352800"/>
            <a:ext cx="7239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70593" y="6488668"/>
            <a:ext cx="2373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Vega et al. (2013) </a:t>
            </a:r>
            <a:r>
              <a:rPr lang="en-US" i="1" dirty="0" smtClean="0"/>
              <a:t>PNAS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81700" y="3276600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(pathogenic)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7242" y="3135868"/>
            <a:ext cx="1402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commensal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Plasmid-borne resistance</a:t>
            </a:r>
            <a:endParaRPr lang="en-US" sz="36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295400"/>
            <a:ext cx="4648200" cy="52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7700" y="1866900"/>
            <a:ext cx="3167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&lt;Bacterial antibiotic resistance&gt;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eradicate persisters?</a:t>
            </a:r>
            <a:endParaRPr lang="en-U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1552575"/>
            <a:ext cx="6534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1371600" y="2781300"/>
            <a:ext cx="3467100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Dormant cells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that stop making </a:t>
            </a:r>
            <a:r>
              <a:rPr lang="en-US" dirty="0" smtClean="0">
                <a:solidFill>
                  <a:schemeClr val="tx1"/>
                </a:solidFill>
              </a:rPr>
              <a:t>NADH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tolerant to aminoglycosides.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1" y="1485900"/>
            <a:ext cx="342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Uptake of aminoglycoside requires the PMF(proton motive force) that is generated by NADH.</a:t>
            </a:r>
            <a:endParaRPr lang="en-US" dirty="0"/>
          </a:p>
        </p:txBody>
      </p:sp>
      <p:sp>
        <p:nvSpPr>
          <p:cNvPr id="7" name="타원 6"/>
          <p:cNvSpPr/>
          <p:nvPr/>
        </p:nvSpPr>
        <p:spPr>
          <a:xfrm>
            <a:off x="6400800" y="2667000"/>
            <a:ext cx="14859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" y="1143000"/>
            <a:ext cx="3991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 example – aminoglycoside treatment 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52173" y="6488668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Allison et al. (2012) </a:t>
            </a:r>
            <a:r>
              <a:rPr lang="en-US" i="1" dirty="0" smtClean="0"/>
              <a:t>Nature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eradicate </a:t>
            </a:r>
            <a:r>
              <a:rPr lang="en-US" sz="2800" dirty="0" err="1" smtClean="0"/>
              <a:t>persisters</a:t>
            </a:r>
            <a:r>
              <a:rPr lang="en-US" sz="2800" dirty="0" smtClean="0"/>
              <a:t>: Metabolic stimulation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4925" y="1552575"/>
            <a:ext cx="65341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타원 4"/>
          <p:cNvSpPr/>
          <p:nvPr/>
        </p:nvSpPr>
        <p:spPr>
          <a:xfrm>
            <a:off x="2019300" y="3048000"/>
            <a:ext cx="723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타원 5"/>
          <p:cNvSpPr/>
          <p:nvPr/>
        </p:nvSpPr>
        <p:spPr>
          <a:xfrm>
            <a:off x="2781300" y="3048000"/>
            <a:ext cx="723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3543300" y="3048000"/>
            <a:ext cx="7239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직사각형 7"/>
          <p:cNvSpPr/>
          <p:nvPr/>
        </p:nvSpPr>
        <p:spPr>
          <a:xfrm>
            <a:off x="-18336" y="2819400"/>
            <a:ext cx="2151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metabolic stimuli</a:t>
            </a:r>
          </a:p>
          <a:p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 NADH production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1" y="1485900"/>
            <a:ext cx="3428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Uptake of aminoglycoside requires the PMF(proton motive force) that is generated by NADH.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52173" y="6488668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Allison et al. (2012) </a:t>
            </a:r>
            <a:r>
              <a:rPr lang="en-US" i="1" dirty="0" smtClean="0"/>
              <a:t>Nature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217" y="1866900"/>
            <a:ext cx="831688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52173" y="6488668"/>
            <a:ext cx="269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Allison et al. (2012) </a:t>
            </a:r>
            <a:r>
              <a:rPr lang="en-US" i="1" dirty="0" smtClean="0"/>
              <a:t>Nature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314177" y="471815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How to eradicate </a:t>
            </a:r>
            <a:r>
              <a:rPr lang="en-US" sz="2800" dirty="0" err="1" smtClean="0"/>
              <a:t>persisters</a:t>
            </a:r>
            <a:r>
              <a:rPr lang="en-US" sz="2800" dirty="0" smtClean="0"/>
              <a:t>: Metabolic stimulation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8195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Bacterial persistence</a:t>
            </a:r>
            <a:endParaRPr lang="en-US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925" y="1976438"/>
            <a:ext cx="72961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ym typeface="Wingdings" pitchFamily="2" charset="2"/>
              </a:rPr>
              <a:t>Bacterial persistence </a:t>
            </a:r>
            <a:r>
              <a:rPr lang="en-US" dirty="0" smtClean="0">
                <a:sym typeface="Wingdings" pitchFamily="2" charset="2"/>
              </a:rPr>
              <a:t>is a state in which a subpopulation of cells survives antibiotic or other stressors.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28900" y="4774168"/>
            <a:ext cx="155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Persisters</a:t>
            </a:r>
          </a:p>
          <a:p>
            <a:r>
              <a:rPr lang="en-US" dirty="0" smtClean="0"/>
              <a:t>: slow-growing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5575" y="3821668"/>
            <a:ext cx="2919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chronic / recurrent infections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Bacterial heterogeneity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9407" y="1493838"/>
            <a:ext cx="560479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934" y="2140567"/>
            <a:ext cx="1143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504434" y="1777585"/>
            <a:ext cx="1001266" cy="1621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5400000">
            <a:off x="6127634" y="3797237"/>
            <a:ext cx="1828800" cy="952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3095" y="5380038"/>
            <a:ext cx="799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Within a group of </a:t>
            </a:r>
            <a:r>
              <a:rPr lang="en-US" sz="1200" dirty="0" err="1"/>
              <a:t>persisters</a:t>
            </a:r>
            <a:r>
              <a:rPr lang="en-US" sz="1200" dirty="0"/>
              <a:t>, there may </a:t>
            </a:r>
            <a:r>
              <a:rPr lang="en-US" sz="1200" dirty="0" smtClean="0"/>
              <a:t>be significant </a:t>
            </a:r>
            <a:r>
              <a:rPr lang="en-US" sz="1200" dirty="0"/>
              <a:t>diversity based on multiple, </a:t>
            </a:r>
            <a:r>
              <a:rPr lang="en-US" sz="1200" dirty="0" smtClean="0"/>
              <a:t>tolerance-conferring  mechanisms</a:t>
            </a:r>
            <a:r>
              <a:rPr lang="en-US" sz="1200" dirty="0"/>
              <a:t>. Membrane potential can be active (red) or reduced (green</a:t>
            </a:r>
            <a:r>
              <a:rPr lang="en-US" sz="1200" dirty="0" smtClean="0"/>
              <a:t>). DNA </a:t>
            </a:r>
            <a:r>
              <a:rPr lang="en-US" sz="1200" dirty="0"/>
              <a:t>may be under active replication (orange circles) or not (green</a:t>
            </a:r>
          </a:p>
          <a:p>
            <a:pPr algn="just"/>
            <a:r>
              <a:rPr lang="en-US" sz="1200" dirty="0" err="1"/>
              <a:t>cicrles</a:t>
            </a:r>
            <a:r>
              <a:rPr lang="en-US" sz="1200" dirty="0"/>
              <a:t>). Ribosomes (in blue) may be translating proteins or inhibited. </a:t>
            </a:r>
            <a:r>
              <a:rPr lang="en-US" sz="1200" dirty="0" smtClean="0"/>
              <a:t>Cell division </a:t>
            </a:r>
            <a:r>
              <a:rPr lang="en-US" sz="1200" dirty="0"/>
              <a:t>is blocked in some cells. For example, cell </a:t>
            </a:r>
            <a:r>
              <a:rPr lang="en-US" sz="1200" b="1" dirty="0" smtClean="0"/>
              <a:t>a</a:t>
            </a:r>
            <a:r>
              <a:rPr lang="en-US" sz="1200" dirty="0" smtClean="0"/>
              <a:t> has normal translation</a:t>
            </a:r>
            <a:r>
              <a:rPr lang="en-US" sz="1200" dirty="0"/>
              <a:t>, high membrane potential, but inhibited DNA </a:t>
            </a:r>
            <a:r>
              <a:rPr lang="en-US" sz="1200" dirty="0" smtClean="0"/>
              <a:t>synthesis, whereas </a:t>
            </a:r>
            <a:r>
              <a:rPr lang="en-US" sz="1200" dirty="0"/>
              <a:t>cell </a:t>
            </a:r>
            <a:r>
              <a:rPr lang="en-US" sz="1200" b="1" dirty="0"/>
              <a:t>b</a:t>
            </a:r>
            <a:r>
              <a:rPr lang="en-US" sz="1200" dirty="0"/>
              <a:t> has inhibited translation, low membrane potential, </a:t>
            </a:r>
            <a:r>
              <a:rPr lang="en-US" sz="1200" dirty="0" smtClean="0"/>
              <a:t>active DNA </a:t>
            </a:r>
            <a:r>
              <a:rPr lang="en-US" sz="1200" dirty="0"/>
              <a:t>replication, and stalled cell division.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55" y="971080"/>
            <a:ext cx="4876800" cy="40050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5855" y="5153917"/>
            <a:ext cx="8103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Quantitative imaging of a YFP-fusion library. (A) Each library strain has a yellow fluorescent protein (YFP) translationally fused to the C-terminus of a protein in its native chromosomal position. (B) A poly-</a:t>
            </a:r>
            <a:r>
              <a:rPr lang="en-US" sz="1400" dirty="0" err="1"/>
              <a:t>dimethylsiloxane</a:t>
            </a:r>
            <a:r>
              <a:rPr lang="en-US" sz="1400" dirty="0"/>
              <a:t> (PDMS) microfluidic chip is used for imaging 96 library strains. </a:t>
            </a:r>
            <a:r>
              <a:rPr lang="en-US" sz="1400" i="1" dirty="0"/>
              <a:t>E. coli</a:t>
            </a:r>
            <a:r>
              <a:rPr lang="en-US" sz="1400" dirty="0"/>
              <a:t> cells of each strain are injected into separate lanes and immobilized on a </a:t>
            </a:r>
            <a:r>
              <a:rPr lang="en-US" sz="1400" dirty="0" err="1"/>
              <a:t>polylysine</a:t>
            </a:r>
            <a:r>
              <a:rPr lang="en-US" sz="1400" dirty="0"/>
              <a:t>-coated coverslip for automated fluorescence imaging with single molecule sensitivity. (C-E) Representative fluorescence images overlaid on phase contrast images of three library strains, with respective single cell protein level histograms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855" y="168901"/>
            <a:ext cx="7873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Quantifying </a:t>
            </a:r>
            <a:r>
              <a:rPr lang="en-US" b="1" i="1" dirty="0"/>
              <a:t>E. coli</a:t>
            </a:r>
            <a:r>
              <a:rPr lang="en-US" b="1" dirty="0"/>
              <a:t> proteome </a:t>
            </a:r>
            <a:r>
              <a:rPr lang="en-US" b="1" dirty="0" smtClean="0"/>
              <a:t>(and transcriptome) </a:t>
            </a:r>
            <a:r>
              <a:rPr lang="en-US" b="1" dirty="0"/>
              <a:t>with single-molecule sensitivity in </a:t>
            </a:r>
            <a:r>
              <a:rPr lang="en-US" b="1"/>
              <a:t>single </a:t>
            </a:r>
            <a:r>
              <a:rPr lang="en-US" b="1" smtClean="0"/>
              <a:t>cells: </a:t>
            </a:r>
            <a:r>
              <a:rPr lang="en-US" b="1" dirty="0" smtClean="0"/>
              <a:t>levels </a:t>
            </a:r>
            <a:r>
              <a:rPr lang="en-US" b="1" smtClean="0"/>
              <a:t>vary widely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15440" y="6538912"/>
            <a:ext cx="19631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Taniguchi et. Al. 2010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2740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Persister cells</a:t>
            </a:r>
            <a:endParaRPr lang="en-US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" y="2362200"/>
            <a:ext cx="8676409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직사각형 34"/>
          <p:cNvSpPr/>
          <p:nvPr/>
        </p:nvSpPr>
        <p:spPr>
          <a:xfrm>
            <a:off x="495300" y="58028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Persisters pre-exist in the population and are slow-growing cells.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738348"/>
            <a:ext cx="8439150" cy="37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Persister cells</a:t>
            </a:r>
            <a:endParaRPr lang="en-US" sz="3600" dirty="0"/>
          </a:p>
        </p:txBody>
      </p:sp>
      <p:sp>
        <p:nvSpPr>
          <p:cNvPr id="6" name="직사각형 5"/>
          <p:cNvSpPr/>
          <p:nvPr/>
        </p:nvSpPr>
        <p:spPr>
          <a:xfrm>
            <a:off x="495300" y="580286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Persisters pre-exist in the population and are slow-growing cells.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Biofilms</a:t>
            </a:r>
            <a:r>
              <a:rPr lang="en-US" sz="3600" dirty="0" smtClean="0"/>
              <a:t> and persisters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229100" cy="553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39716" y="5143500"/>
            <a:ext cx="43899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Biofilm infections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highly recalcitrant to antibiotic treatment.</a:t>
            </a:r>
          </a:p>
          <a:p>
            <a:pPr>
              <a:buFont typeface="Wingdings"/>
              <a:buChar char="à"/>
            </a:pPr>
            <a:r>
              <a:rPr lang="en-US" dirty="0" smtClean="0"/>
              <a:t> result in chronic infections.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7B3B7-A824-4A27-B6A4-B566CD76183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</TotalTime>
  <Words>924</Words>
  <Application>Microsoft Office PowerPoint</Application>
  <PresentationFormat>On-screen Show (4:3)</PresentationFormat>
  <Paragraphs>186</Paragraphs>
  <Slides>32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Calibri</vt:lpstr>
      <vt:lpstr>Symbol</vt:lpstr>
      <vt:lpstr>Wingdings</vt:lpstr>
      <vt:lpstr>Office 테마</vt:lpstr>
      <vt:lpstr>PowerPoint Presentation</vt:lpstr>
      <vt:lpstr>Resistance</vt:lpstr>
      <vt:lpstr>Plasmid-borne resistance</vt:lpstr>
      <vt:lpstr>Bacterial persistence</vt:lpstr>
      <vt:lpstr>Bacterial heterogeneity</vt:lpstr>
      <vt:lpstr>PowerPoint Presentation</vt:lpstr>
      <vt:lpstr>Persister cells</vt:lpstr>
      <vt:lpstr>Persister cells</vt:lpstr>
      <vt:lpstr>Biofilms and persisters</vt:lpstr>
      <vt:lpstr>Resistance versus tolerance</vt:lpstr>
      <vt:lpstr>Resistance versus tolerance</vt:lpstr>
      <vt:lpstr>Resistance versus tolerance</vt:lpstr>
      <vt:lpstr>PowerPoint Presentation</vt:lpstr>
      <vt:lpstr>Metabolism of the signal molecule indole</vt:lpstr>
      <vt:lpstr>Indole signaling</vt:lpstr>
      <vt:lpstr>Indole signaling and persistence</vt:lpstr>
      <vt:lpstr>Indole signaling and persistence</vt:lpstr>
      <vt:lpstr>Indole signaling and persistence</vt:lpstr>
      <vt:lpstr>Suggest a genetic experiment</vt:lpstr>
      <vt:lpstr>Indole signaling and persistence</vt:lpstr>
      <vt:lpstr>Indole signaling and persistence</vt:lpstr>
      <vt:lpstr>Indole signaling and persistence</vt:lpstr>
      <vt:lpstr>Direct observation of indole-induced persisters</vt:lpstr>
      <vt:lpstr>Direct observation of indole-induced persisters</vt:lpstr>
      <vt:lpstr>Transcription response to indole signaling</vt:lpstr>
      <vt:lpstr>Effects of indole signaling</vt:lpstr>
      <vt:lpstr>Indole-induced persister formation</vt:lpstr>
      <vt:lpstr>Persistence in non-specific</vt:lpstr>
      <vt:lpstr>Indole and inter-species communication</vt:lpstr>
      <vt:lpstr>How to eradicate persisters?</vt:lpstr>
      <vt:lpstr>How to eradicate persisters: Metabolic stimulation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Colocalization – FtsZ and YfiN   pTrc99A_ftsZ-gfp   &amp;   pBAD33_yfiN-mcherry</dc:title>
  <dc:creator>Hyo Kyung Kim</dc:creator>
  <cp:lastModifiedBy>Harshey, Rasika M</cp:lastModifiedBy>
  <cp:revision>416</cp:revision>
  <dcterms:created xsi:type="dcterms:W3CDTF">2012-11-08T14:58:31Z</dcterms:created>
  <dcterms:modified xsi:type="dcterms:W3CDTF">2016-04-27T18:23:45Z</dcterms:modified>
</cp:coreProperties>
</file>